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6945632b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6945632b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96945632bd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080a77932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080a7793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1080a77932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b69b2f5da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b69b2f5da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2b69b2f5da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6945632b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96945632b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96945632b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6945632bd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96945632bd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96945632bd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b69b2f5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b69b2f5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997f3f860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997f3f860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0997f3f860_0_1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2fc9c87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2fc9c87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27c3fbd5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27c3fbd5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27c3fbd5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927c3fbd5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27c3fbd5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27c3fbd5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080a77932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080a77932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1080a77932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b69b2f5da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b69b2f5da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2b69b2f5da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6945632bd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96945632bd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96945632bd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148" y="491023"/>
            <a:ext cx="5236350" cy="39617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>
            <p:ph type="ctrTitle"/>
          </p:nvPr>
        </p:nvSpPr>
        <p:spPr>
          <a:xfrm>
            <a:off x="100965" y="5249136"/>
            <a:ext cx="11990070" cy="14587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86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003186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4800">
                <a:solidFill>
                  <a:srgbClr val="003186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800">
                <a:solidFill>
                  <a:srgbClr val="003186"/>
                </a:solidFill>
              </a:rPr>
              <a:t>tudy of </a:t>
            </a:r>
            <a:r>
              <a:rPr b="1" lang="en-US" sz="4800">
                <a:solidFill>
                  <a:srgbClr val="003186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4800">
                <a:solidFill>
                  <a:srgbClr val="003186"/>
                </a:solidFill>
              </a:rPr>
              <a:t>recipitation, the </a:t>
            </a:r>
            <a:r>
              <a:rPr b="1" lang="en-US" sz="4800">
                <a:solidFill>
                  <a:srgbClr val="003186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4800">
                <a:solidFill>
                  <a:srgbClr val="003186"/>
                </a:solidFill>
              </a:rPr>
              <a:t>ower-</a:t>
            </a:r>
            <a:r>
              <a:rPr b="1" lang="en-US" sz="4800">
                <a:solidFill>
                  <a:srgbClr val="00318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800">
                <a:solidFill>
                  <a:srgbClr val="003186"/>
                </a:solidFill>
              </a:rPr>
              <a:t>tmosphere, and </a:t>
            </a:r>
            <a:r>
              <a:rPr b="1" lang="en-US" sz="4800">
                <a:solidFill>
                  <a:srgbClr val="003186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800">
                <a:solidFill>
                  <a:srgbClr val="003186"/>
                </a:solidFill>
              </a:rPr>
              <a:t>urface for </a:t>
            </a:r>
            <a:r>
              <a:rPr b="1" lang="en-US" sz="4800">
                <a:solidFill>
                  <a:srgbClr val="003186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800">
                <a:solidFill>
                  <a:srgbClr val="003186"/>
                </a:solidFill>
              </a:rPr>
              <a:t>ydrometeorology</a:t>
            </a:r>
            <a:endParaRPr/>
          </a:p>
        </p:txBody>
      </p:sp>
      <p:grpSp>
        <p:nvGrpSpPr>
          <p:cNvPr id="94" name="Google Shape;94;p14"/>
          <p:cNvGrpSpPr/>
          <p:nvPr/>
        </p:nvGrpSpPr>
        <p:grpSpPr>
          <a:xfrm>
            <a:off x="7583709" y="4202996"/>
            <a:ext cx="4034647" cy="914400"/>
            <a:chOff x="7652289" y="3178923"/>
            <a:chExt cx="4034647" cy="914400"/>
          </a:xfrm>
        </p:grpSpPr>
        <p:pic>
          <p:nvPicPr>
            <p:cNvPr descr="Icon&#10;&#10;Description automatically generated with medium confidence" id="95" name="Google Shape;9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04920" y="3303386"/>
              <a:ext cx="1307592" cy="665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52289" y="317892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150744" y="3241833"/>
              <a:ext cx="1536192" cy="7885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4"/>
          <p:cNvSpPr txBox="1"/>
          <p:nvPr/>
        </p:nvSpPr>
        <p:spPr>
          <a:xfrm>
            <a:off x="6835140" y="1409920"/>
            <a:ext cx="4537709" cy="51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318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186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318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3186"/>
              </a:buClr>
              <a:buSzPts val="4000"/>
              <a:buFont typeface="Arial"/>
              <a:buNone/>
            </a:pPr>
            <a:r>
              <a:t/>
            </a:r>
            <a:endParaRPr b="1" baseline="30000" i="0" sz="4000" u="none" cap="none" strike="noStrike">
              <a:solidFill>
                <a:srgbClr val="0031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267200" y="150150"/>
            <a:ext cx="7823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 layer turbulence, SEB, and other  statistics in complex terrain </a:t>
            </a:r>
            <a:r>
              <a:rPr lang="en-US"/>
              <a:t>                  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6234550" y="2934800"/>
            <a:ext cx="5138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Calibri"/>
                <a:ea typeface="Calibri"/>
                <a:cs typeface="Calibri"/>
                <a:sym typeface="Calibri"/>
              </a:rPr>
              <a:t>Tilden Meyers and Sreenath Paleri - ARL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375"/>
            <a:ext cx="12191999" cy="64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375"/>
            <a:ext cx="12191999" cy="64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375"/>
            <a:ext cx="12191999" cy="64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776" y="0"/>
            <a:ext cx="838044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375"/>
            <a:ext cx="12191999" cy="64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/>
        </p:nvSpPr>
        <p:spPr>
          <a:xfrm>
            <a:off x="1482800" y="432500"/>
            <a:ext cx="10488000" cy="6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/>
              <a:t>        </a:t>
            </a:r>
            <a:r>
              <a:rPr b="1" lang="en-US" sz="3300"/>
              <a:t>Plans for  initial analysis</a:t>
            </a:r>
            <a:endParaRPr b="1"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Time series of SEB over seasons </a:t>
            </a:r>
            <a:endParaRPr sz="3300"/>
          </a:p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Look at soil E and plant T (model -data synthesis)</a:t>
            </a:r>
            <a:endParaRPr sz="3300"/>
          </a:p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Examine flat earth LSM parameterizations with our data from the flux tower sites</a:t>
            </a:r>
            <a:endParaRPr sz="3300"/>
          </a:p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Examine the seasonal change in z0</a:t>
            </a:r>
            <a:endParaRPr sz="3300"/>
          </a:p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Examine BL profiles and influence of surface data—-triggers CI</a:t>
            </a:r>
            <a:endParaRPr sz="3300"/>
          </a:p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generate gapfilled data sets for model evaluation</a:t>
            </a:r>
            <a:endParaRPr sz="3300"/>
          </a:p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BLH and stability effects on surface turbulence </a:t>
            </a:r>
            <a:endParaRPr sz="3300"/>
          </a:p>
          <a:p>
            <a:pPr indent="0" lvl="0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" y="0"/>
            <a:ext cx="121863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4306450" y="219375"/>
            <a:ext cx="2620800" cy="5980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7181275" y="2540025"/>
            <a:ext cx="1454700" cy="3602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0" y="3602050"/>
            <a:ext cx="1385400" cy="762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7123550" y="300175"/>
            <a:ext cx="361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ARL </a:t>
            </a: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assets</a:t>
            </a:r>
            <a:r>
              <a:rPr b="1" lang="en-U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deployed</a:t>
            </a:r>
            <a:endParaRPr b="1"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475" y="162142"/>
            <a:ext cx="8875067" cy="65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6701467" y="3327267"/>
            <a:ext cx="37623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0000"/>
                </a:solidFill>
              </a:rPr>
              <a:t>Kettle Ponds Soils (Soil Grids)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0000"/>
                </a:solidFill>
              </a:rPr>
              <a:t>Sand   35%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0000"/>
                </a:solidFill>
              </a:rPr>
              <a:t>Silt 	   42%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0000"/>
                </a:solidFill>
              </a:rPr>
              <a:t>Clay     22%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0000"/>
                </a:solidFill>
              </a:rPr>
              <a:t>Bulk Density 1.25 g/cm3</a:t>
            </a:r>
            <a:endParaRPr b="1" sz="1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0000"/>
                </a:solidFill>
              </a:rPr>
              <a:t>Percent Aggregate 10 - 20%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943726" y="855725"/>
            <a:ext cx="34521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2022, whole year</a:t>
            </a:r>
            <a:endParaRPr sz="2500"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158" y="203200"/>
            <a:ext cx="6451604" cy="6451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6833" y="0"/>
            <a:ext cx="6857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8267" y="0"/>
            <a:ext cx="6857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822367" y="81933"/>
            <a:ext cx="4099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Day</a:t>
            </a:r>
            <a:endParaRPr sz="1900"/>
          </a:p>
        </p:txBody>
      </p:sp>
      <p:sp>
        <p:nvSpPr>
          <p:cNvPr id="132" name="Google Shape;132;p18"/>
          <p:cNvSpPr txBox="1"/>
          <p:nvPr/>
        </p:nvSpPr>
        <p:spPr>
          <a:xfrm>
            <a:off x="6927667" y="81933"/>
            <a:ext cx="40995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Night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1" cy="6106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9"/>
          <p:cNvCxnSpPr/>
          <p:nvPr/>
        </p:nvCxnSpPr>
        <p:spPr>
          <a:xfrm flipH="1" rot="10800000">
            <a:off x="6329300" y="1632975"/>
            <a:ext cx="15600" cy="17727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9"/>
          <p:cNvSpPr txBox="1"/>
          <p:nvPr/>
        </p:nvSpPr>
        <p:spPr>
          <a:xfrm>
            <a:off x="5956050" y="1041925"/>
            <a:ext cx="1788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9900"/>
                </a:solidFill>
              </a:rPr>
              <a:t>NW</a:t>
            </a:r>
            <a:endParaRPr sz="25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375"/>
            <a:ext cx="12191999" cy="64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375"/>
            <a:ext cx="12191999" cy="64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375"/>
            <a:ext cx="12191999" cy="64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