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5" r:id="rId3"/>
    <p:sldId id="267" r:id="rId4"/>
    <p:sldId id="260" r:id="rId5"/>
    <p:sldId id="270" r:id="rId6"/>
    <p:sldId id="271" r:id="rId7"/>
    <p:sldId id="278" r:id="rId8"/>
    <p:sldId id="277" r:id="rId9"/>
    <p:sldId id="275" r:id="rId10"/>
    <p:sldId id="279" r:id="rId11"/>
    <p:sldId id="281" r:id="rId12"/>
    <p:sldId id="282" r:id="rId13"/>
    <p:sldId id="280" r:id="rId14"/>
    <p:sldId id="263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5840"/>
  </p:normalViewPr>
  <p:slideViewPr>
    <p:cSldViewPr snapToGrid="0">
      <p:cViewPr>
        <p:scale>
          <a:sx n="100" d="100"/>
          <a:sy n="100" d="100"/>
        </p:scale>
        <p:origin x="90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100D-63BF-3549-85DA-C4452F8838A7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D9B4A-6D75-5C47-88DA-A8AD71351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D9B4A-6D75-5C47-88DA-A8AD713511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5A62-71B8-F69C-3DFC-21CEA9AF1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767D8-D3D8-3743-204D-6BB697286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3B4CD-BCD5-3497-C108-C54CBE98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F138-B491-3C42-9454-7807A1D082C2}" type="datetime1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B1A23-D9BE-D868-D6A2-2328FCAD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91A93-B5A2-64EB-CD5B-DFF35CA8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0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B0A5-CA02-B64A-7E2E-D62CF270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858CB-9CC9-39FB-58A9-DB1738B0F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CD822-A02B-B617-CD7F-A61AEBE2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99E2-A525-7A4B-AE74-C9E353FBB274}" type="datetime1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C96B2-F786-405C-10FC-37FD8B1E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6D8C3-8A3B-52C6-E84A-46F9D0B7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7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C605D-8FC8-7EA9-D7C3-C05107712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59FCA-AD05-8264-DB3E-E06584270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04FC6-4C58-88ED-EEE2-DE4F2151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CFD3-359A-5B4D-8B25-F6513DACD051}" type="datetime1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5C9E1-508F-6B26-3CAA-F12EFA48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D16D1-9F10-2CE6-C66F-29C6F189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0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618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674C-337D-2FEE-D2DB-97C633A0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A087C-75D4-D33E-57EB-E8C42E4D4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5B01D-D4B9-B00C-48C8-1B3A03A4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D9B9-EE4A-1548-8BF6-E13AAC1F84C9}" type="datetime1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37787-D175-014E-9A31-64E52601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C320-53D5-3DC6-118E-7490C131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8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346F-51DB-0EC1-D8CB-D08B562A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19F76-EB10-954B-ED32-EF397A5FD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0C142-6388-7AA6-F6A7-7EF2079D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2F9-87BE-1646-B869-379B4DA78710}" type="datetime1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2692-CD7D-9964-EAA6-D259A453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44E96-D1C1-37AD-E898-56E9776F1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3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9397-3209-3290-8975-701EFA24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4832C-4CA6-D404-5656-2C1D2EF35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2A498-ED51-1497-7893-06AD85E53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35472-0144-B4CB-E727-9AEC75A4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AEC9-F206-4643-8F9A-9C06CCB73035}" type="datetime1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BAD2C-4EAA-0153-643B-ADEE5822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8AA5E-57A4-25C6-DE98-29B65B9C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5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CB64-1D37-5D16-E385-6382A281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6B54A-7CA5-5CBC-76FC-CA995608A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BB97A-B91F-D056-2D9D-399E704BD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310F7-35B8-67E5-E33E-A469763F6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F071A-71E5-1C21-774E-CEAFE054A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3EAA4-3296-206C-D810-01473C7E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73E22-693A-284C-8E4A-5206FDD70A0E}" type="datetime1">
              <a:rPr lang="en-US" smtClean="0"/>
              <a:t>11/1/23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863E46-0715-1E9D-00A7-CD5C0249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3BFB8-B432-75E7-FB02-06F01599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4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E5783-F068-99FB-CCFA-00FFE3BE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32D24-4445-98F5-53C0-C518AA13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D11C-5A1E-1644-84AA-8DEB1944F506}" type="datetime1">
              <a:rPr lang="en-US" smtClean="0"/>
              <a:t>11/1/23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EB861-EA53-42BC-70E2-27CA275D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D4E04-04FF-0556-BF98-559E62C6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1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4562B-CD0D-4F73-1221-3FF2332E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B494-BB44-0146-B298-9E9B917BCDD6}" type="datetime1">
              <a:rPr lang="en-US" smtClean="0"/>
              <a:t>11/1/23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79158-AF4A-5F35-27D6-E769345A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DD11-78B8-E568-DE1F-806FD386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53562-971F-A0C7-A3CB-91693A93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A100E-345C-82E0-4643-270D8E55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8B6C-1069-79A4-4291-5097C07FA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D1D81-D5D0-B225-F6D2-A7C115D4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7CFD-1E89-414F-A949-AED4A35928A6}" type="datetime1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F3858-7673-712A-F235-98CEF051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202F7-CAFC-B618-12CA-6F5A8624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8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847B-8C30-F8F7-8613-531FD88F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38018-8805-604F-40E3-F78A1B7EF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C2167-560C-6298-9C10-29AC286EF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48F07-AFF6-9E5D-51A6-99D59572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F209-1260-1049-A48A-DB4961B74C49}" type="datetime1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E556D-7059-FDBE-6DA9-3EB05AF0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2316C-EE98-F6D0-903E-8FE68255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5640E-91DB-A98A-3388-D3D3119B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5A0FA-DE3F-073C-B20B-FC45B1AED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8508C-F607-7715-2160-F6A2C2438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9DAC9-35F8-0041-9A82-B175AA0C43ED}" type="datetime1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05EE9-A1AC-E186-B628-273D47C0E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83720-0428-DCCC-16EE-68783DBF8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FEB8-9F02-314F-9E01-6E6AABC00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9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F25F5-4915-124B-FBCB-3E3F9763C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013" y="184169"/>
            <a:ext cx="10787974" cy="13807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kern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Characterizing the Annual Surface Energy Balance in </a:t>
            </a:r>
            <a:br>
              <a:rPr lang="en-US" sz="3600" kern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Gothic Valley during the SPLASH Field Campaign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3D8C8-C5F4-0F64-AE05-510C59C5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2038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Brian Butterworth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1,2</a:t>
            </a: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, </a:t>
            </a:r>
            <a:r>
              <a:rPr lang="en-US" sz="2100" kern="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Christopher Cox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, Gijs de Boer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1,2</a:t>
            </a: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, </a:t>
            </a:r>
            <a:r>
              <a:rPr lang="en-US" sz="2100" kern="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Michael Gallagher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1,2</a:t>
            </a: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, </a:t>
            </a:r>
          </a:p>
          <a:p>
            <a:pPr>
              <a:spcBef>
                <a:spcPts val="400"/>
              </a:spcBef>
            </a:pPr>
            <a:r>
              <a:rPr lang="en-US" sz="2100" kern="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Janet Intrieri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,</a:t>
            </a:r>
            <a:r>
              <a:rPr lang="en-US" sz="2100" kern="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Ola Persson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1,2</a:t>
            </a:r>
            <a:r>
              <a:rPr lang="en-US" sz="2100" i="0" u="none" strike="noStrike" dirty="0">
                <a:solidFill>
                  <a:srgbClr val="333333"/>
                </a:solidFill>
                <a:effectLst/>
                <a:latin typeface="+mj-lt"/>
              </a:rPr>
              <a:t>, </a:t>
            </a:r>
            <a:r>
              <a:rPr lang="en-US" sz="2100" kern="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Matthew Shupe</a:t>
            </a:r>
            <a:r>
              <a:rPr lang="en-US" sz="2100" i="0" u="none" strike="noStrike" baseline="30000" dirty="0">
                <a:solidFill>
                  <a:srgbClr val="333333"/>
                </a:solidFill>
                <a:effectLst/>
                <a:latin typeface="+mj-lt"/>
              </a:rPr>
              <a:t>1,2</a:t>
            </a:r>
            <a:endParaRPr lang="en-US" sz="2100" i="0" u="none" strike="noStrike" dirty="0">
              <a:solidFill>
                <a:srgbClr val="333333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</a:pPr>
            <a:endParaRPr lang="en-US" sz="1200" dirty="0">
              <a:latin typeface="+mj-lt"/>
            </a:endParaRPr>
          </a:p>
          <a:p>
            <a:pPr marL="914400" indent="-3657600" algn="ctr">
              <a:spcBef>
                <a:spcPts val="400"/>
              </a:spcBef>
            </a:pPr>
            <a:r>
              <a:rPr lang="en-US" sz="1600" i="0" u="none" strike="noStrike" baseline="30000" dirty="0">
                <a:effectLst/>
                <a:latin typeface="+mj-lt"/>
              </a:rPr>
              <a:t>1</a:t>
            </a:r>
            <a:r>
              <a:rPr lang="en-US" sz="1600" i="0" u="none" strike="noStrike" dirty="0">
                <a:effectLst/>
                <a:latin typeface="+mj-lt"/>
              </a:rPr>
              <a:t> </a:t>
            </a:r>
            <a:r>
              <a:rPr lang="en-US" sz="1600" dirty="0">
                <a:latin typeface="+mj-lt"/>
              </a:rPr>
              <a:t>Cooperative Institute for Research in Environmental Sciences (CIRES), CU Boulder</a:t>
            </a:r>
            <a:endParaRPr lang="en-US" sz="1600" i="0" u="none" strike="noStrike" dirty="0">
              <a:effectLst/>
              <a:latin typeface="+mj-lt"/>
            </a:endParaRPr>
          </a:p>
          <a:p>
            <a:pPr marL="914400" indent="-3657600" algn="ctr">
              <a:spcBef>
                <a:spcPts val="400"/>
              </a:spcBef>
            </a:pPr>
            <a:r>
              <a:rPr lang="en-US" sz="1600" i="0" u="none" strike="noStrike" baseline="30000" dirty="0">
                <a:effectLst/>
                <a:latin typeface="+mj-lt"/>
              </a:rPr>
              <a:t>2</a:t>
            </a:r>
            <a:r>
              <a:rPr lang="en-US" sz="1600" i="0" u="none" strike="noStrike" dirty="0">
                <a:effectLst/>
                <a:latin typeface="+mj-lt"/>
              </a:rPr>
              <a:t> NOAA Physical Sciences Laboratory</a:t>
            </a:r>
          </a:p>
          <a:p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DACA7D0-9A5F-1393-174F-F9A3B7B4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579799"/>
            <a:ext cx="1190287" cy="97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4DC17-90DB-4667-76D0-6B3269F7C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77" b="26672"/>
          <a:stretch/>
        </p:blipFill>
        <p:spPr>
          <a:xfrm>
            <a:off x="2825750" y="1802462"/>
            <a:ext cx="6540500" cy="31320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7264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06CA-4F2E-12A1-23F0-5982C856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Ground Melt Energy Flux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FA1DE-4D19-F2CD-86FE-81DFF7AA3AC6}"/>
                  </a:ext>
                </a:extLst>
              </p:cNvPr>
              <p:cNvSpPr txBox="1"/>
              <p:nvPr/>
            </p:nvSpPr>
            <p:spPr>
              <a:xfrm>
                <a:off x="4920342" y="1931988"/>
                <a:ext cx="6879771" cy="24558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𝑔𝑟𝑜𝑢𝑛𝑑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𝑚𝑒𝑙𝑡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𝑓𝑢𝑠</m:t>
                              </m:r>
                            </m:sub>
                          </m:sSub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endParaRPr lang="en-US" sz="2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  <a:r>
                  <a:rPr lang="en-US" sz="2600" dirty="0">
                    <a:latin typeface="+mj-lt"/>
                  </a:rPr>
                  <a:t>= depth of layer * volumetric water content</a:t>
                </a:r>
              </a:p>
              <a:p>
                <a:endParaRPr lang="en-US" sz="26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FA1DE-4D19-F2CD-86FE-81DFF7AA3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42" y="1931988"/>
                <a:ext cx="6879771" cy="2455865"/>
              </a:xfrm>
              <a:prstGeom prst="rect">
                <a:avLst/>
              </a:prstGeom>
              <a:blipFill>
                <a:blip r:embed="rId2"/>
                <a:stretch>
                  <a:fillRect l="-1105" t="-1031" r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E5041D8C-7ABE-00C3-C644-80B0F69B4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02906" y="1451959"/>
            <a:ext cx="4434408" cy="5134579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FE0242-F78F-3CBC-E06D-F06788F5036B}"/>
                  </a:ext>
                </a:extLst>
              </p:cNvPr>
              <p:cNvSpPr txBox="1"/>
              <p:nvPr/>
            </p:nvSpPr>
            <p:spPr>
              <a:xfrm>
                <a:off x="4767943" y="4336521"/>
                <a:ext cx="6912894" cy="1104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𝑔𝑟𝑜𝑢𝑛𝑑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𝑚𝑒𝑙𝑡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0.13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334 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𝑑𝑎𝑦𝑠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86400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𝑑𝑎𝑦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FE0242-F78F-3CBC-E06D-F06788F50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943" y="4336521"/>
                <a:ext cx="6912894" cy="1104277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187A3D-C26A-C77C-5A79-2F2890B7E476}"/>
                  </a:ext>
                </a:extLst>
              </p:cNvPr>
              <p:cNvSpPr txBox="1"/>
              <p:nvPr/>
            </p:nvSpPr>
            <p:spPr>
              <a:xfrm>
                <a:off x="4767943" y="5912456"/>
                <a:ext cx="6912894" cy="376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𝒈𝒓𝒐𝒖𝒏𝒅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𝒎𝒆𝒍𝒕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𝒇𝒍𝒖𝒙</m:t>
                          </m:r>
                        </m:e>
                      </m:acc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𝟏𝟑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187A3D-C26A-C77C-5A79-2F2890B7E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943" y="5912456"/>
                <a:ext cx="6912894" cy="376065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DF375E1-CEE3-4373-AD97-0E55D1CC2157}"/>
              </a:ext>
            </a:extLst>
          </p:cNvPr>
          <p:cNvSpPr txBox="1"/>
          <p:nvPr/>
        </p:nvSpPr>
        <p:spPr>
          <a:xfrm>
            <a:off x="11680837" y="6427113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89442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913A-FAC6-E0D6-ADB3-E33D72C7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Imbalance minus </a:t>
            </a:r>
            <a:r>
              <a:rPr lang="en-US" b="0" i="0" dirty="0">
                <a:effectLst/>
              </a:rPr>
              <a:t>Melt Energy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053B87-73E5-86D5-934C-D42C07B9C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296" y="1800225"/>
            <a:ext cx="7832408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A742C-048E-D4C9-22A0-0063328023DB}"/>
              </a:ext>
            </a:extLst>
          </p:cNvPr>
          <p:cNvSpPr txBox="1"/>
          <p:nvPr/>
        </p:nvSpPr>
        <p:spPr>
          <a:xfrm>
            <a:off x="7899400" y="2177871"/>
            <a:ext cx="425143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Accounting for melt balances the energy budget during snow melt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r>
              <a:rPr lang="en-US" sz="2600" u="sng" dirty="0"/>
              <a:t>Caveats</a:t>
            </a:r>
          </a:p>
          <a:p>
            <a:r>
              <a:rPr lang="en-US" sz="2600" dirty="0"/>
              <a:t>Doesn’t account for: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Sublimation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Refreezing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br>
              <a:rPr lang="en-US" sz="2600" dirty="0"/>
            </a:b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A14F-7911-4DD3-06E6-33FDF73A5021}"/>
              </a:ext>
            </a:extLst>
          </p:cNvPr>
          <p:cNvSpPr txBox="1"/>
          <p:nvPr/>
        </p:nvSpPr>
        <p:spPr>
          <a:xfrm>
            <a:off x="11680837" y="6427113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6947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913A-FAC6-E0D6-ADB3-E33D72C7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6B183-8200-1445-8D2A-B1679AC77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63" y="1825625"/>
            <a:ext cx="4949837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Improve snow density estimate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Determine frozen soil water content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Remove sublimation contribution from melt flux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Identify cause of missing energy during the rest of summer</a:t>
            </a:r>
          </a:p>
        </p:txBody>
      </p:sp>
      <p:pic>
        <p:nvPicPr>
          <p:cNvPr id="1026" name="Picture 2" descr="Mt. Crested Butte with snowmelt in the foreground">
            <a:extLst>
              <a:ext uri="{FF2B5EF4-FFF2-40B4-BE49-F238E27FC236}">
                <a16:creationId xmlns:a16="http://schemas.microsoft.com/office/drawing/2014/main" id="{B1C4FC07-44E2-2469-1DBD-514C70B5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53" y="1690688"/>
            <a:ext cx="5801784" cy="43513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0AA5C-09A0-695B-BD94-521488B5E365}"/>
              </a:ext>
            </a:extLst>
          </p:cNvPr>
          <p:cNvSpPr txBox="1"/>
          <p:nvPr/>
        </p:nvSpPr>
        <p:spPr>
          <a:xfrm>
            <a:off x="9318637" y="609600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B2B4B4"/>
                </a:solidFill>
                <a:effectLst/>
                <a:latin typeface="Helvetica Neue" panose="02000503000000020004" pitchFamily="2" charset="0"/>
              </a:rPr>
              <a:t> (Photo credit: Heidi </a:t>
            </a:r>
            <a:r>
              <a:rPr lang="en-US" sz="1400" b="0" i="0" dirty="0" err="1">
                <a:solidFill>
                  <a:srgbClr val="B2B4B4"/>
                </a:solidFill>
                <a:effectLst/>
                <a:latin typeface="Helvetica Neue" panose="02000503000000020004" pitchFamily="2" charset="0"/>
              </a:rPr>
              <a:t>Steltzer</a:t>
            </a:r>
            <a:r>
              <a:rPr lang="en-US" sz="1400" b="0" i="0" dirty="0">
                <a:solidFill>
                  <a:srgbClr val="B2B4B4"/>
                </a:solidFill>
                <a:effectLst/>
                <a:latin typeface="Helvetica Neue" panose="02000503000000020004" pitchFamily="2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227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F30C-CA54-B654-B1E9-F95BBADC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BB37-E202-BF80-C762-ADEB8A9EA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4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1C4F-5E0D-183C-C384-A0B9C374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2" y="39594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     Avery</a:t>
            </a:r>
            <a:r>
              <a:rPr lang="en-US" dirty="0"/>
              <a:t>			      </a:t>
            </a:r>
            <a:r>
              <a:rPr lang="en-US" dirty="0">
                <a:solidFill>
                  <a:schemeClr val="accent1"/>
                </a:solidFill>
              </a:rPr>
              <a:t>Kettle Ponds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461D1-B739-E352-281B-A042AB78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2" y="1590913"/>
            <a:ext cx="4738265" cy="45901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EE313-BA73-49A3-62F8-3A016E61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06" y="1590913"/>
            <a:ext cx="4939121" cy="45901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52558CA-7579-F68F-6C8C-A43A296B8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846" t="9418" r="9315" b="13027"/>
          <a:stretch/>
        </p:blipFill>
        <p:spPr>
          <a:xfrm>
            <a:off x="3772896" y="1645448"/>
            <a:ext cx="2068619" cy="2061106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D5A9B5-178D-6D3C-D662-C48577C7B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58" t="9395" r="9528" b="12820"/>
          <a:stretch/>
        </p:blipFill>
        <p:spPr>
          <a:xfrm>
            <a:off x="8916307" y="1598132"/>
            <a:ext cx="2187669" cy="2200982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D7F72-3856-262B-24B2-B395E94E5CA9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40619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BA572-F2B3-CFE9-74BB-D1D4CDCC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8402" y="699579"/>
            <a:ext cx="4938240" cy="3950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68901-9D5C-4AC4-06CE-21C0C8382E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699579"/>
            <a:ext cx="4938240" cy="3950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17EFC-71C5-185C-C4FE-D67D62BEF856}"/>
              </a:ext>
            </a:extLst>
          </p:cNvPr>
          <p:cNvSpPr txBox="1"/>
          <p:nvPr/>
        </p:nvSpPr>
        <p:spPr>
          <a:xfrm>
            <a:off x="808402" y="5072896"/>
            <a:ext cx="10575196" cy="178510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Diurnal </a:t>
            </a:r>
            <a:r>
              <a:rPr lang="en-US" sz="2200" i="1" dirty="0" err="1">
                <a:latin typeface="+mj-lt"/>
              </a:rPr>
              <a:t>Imb</a:t>
            </a:r>
            <a:r>
              <a:rPr lang="en-US" sz="2200" dirty="0">
                <a:latin typeface="+mj-lt"/>
              </a:rPr>
              <a:t> values were largest </a:t>
            </a:r>
            <a:r>
              <a:rPr lang="en-US" sz="2200" dirty="0">
                <a:effectLst/>
                <a:latin typeface="+mj-lt"/>
              </a:rPr>
              <a:t>during the daytime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effectLst/>
              <a:latin typeface="+mj-lt"/>
            </a:endParaRP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100000"/>
            </a:pPr>
            <a:endParaRPr lang="en-US" sz="2200" dirty="0">
              <a:latin typeface="+mj-lt"/>
            </a:endParaRPr>
          </a:p>
          <a:p>
            <a:pPr marL="285750" indent="-2857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i="1" dirty="0" err="1">
                <a:latin typeface="+mj-lt"/>
              </a:rPr>
              <a:t>Imb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magnitudes were roughly 40% of R</a:t>
            </a:r>
            <a:r>
              <a:rPr lang="en-US" sz="2200" baseline="-25000" dirty="0">
                <a:solidFill>
                  <a:srgbClr val="000000"/>
                </a:solidFill>
                <a:latin typeface="+mj-lt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magnitudes. This is particularly large and may be due to the omission of advection, flux divergence, and/or topographic effects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352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49EC-4976-0A54-BE85-1498A739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88253"/>
            <a:ext cx="10515600" cy="1001281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spc="-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Atmospheric Surface Flux Stations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72DE8-4BFF-8F51-7A92-B86B19A73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893905" y="632929"/>
            <a:ext cx="4764932" cy="4351338"/>
          </a:xfrm>
        </p:spPr>
        <p:txBody>
          <a:bodyPr/>
          <a:lstStyle/>
          <a:p>
            <a:r>
              <a:rPr lang="en-US" sz="2800" dirty="0">
                <a:effectLst/>
                <a:latin typeface="+mj-lt"/>
                <a:ea typeface="Arial" panose="020B0604020202020204" pitchFamily="34" charset="0"/>
              </a:rPr>
              <a:t>Here we investigate changes in the surface energy balance that were observed as wintertime snowpack transitioned </a:t>
            </a:r>
          </a:p>
          <a:p>
            <a:r>
              <a:rPr lang="en-US" sz="2800" spc="100" dirty="0">
                <a:effectLst/>
                <a:latin typeface="+mj-lt"/>
                <a:ea typeface="Arial" panose="020B0604020202020204" pitchFamily="34" charset="0"/>
              </a:rPr>
              <a:t>to the snow-free </a:t>
            </a:r>
          </a:p>
          <a:p>
            <a:r>
              <a:rPr lang="en-US" sz="2800" dirty="0">
                <a:effectLst/>
                <a:latin typeface="+mj-lt"/>
                <a:ea typeface="Arial" panose="020B0604020202020204" pitchFamily="34" charset="0"/>
              </a:rPr>
              <a:t>summer environment.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D2D58-93C0-45C7-D91A-84CA53337CA0}"/>
              </a:ext>
            </a:extLst>
          </p:cNvPr>
          <p:cNvSpPr txBox="1"/>
          <p:nvPr/>
        </p:nvSpPr>
        <p:spPr>
          <a:xfrm>
            <a:off x="4431016" y="4037893"/>
            <a:ext cx="32270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eaLnBrk="0" fontAlgn="base" hangingPunct="0">
              <a:lnSpc>
                <a:spcPct val="100000"/>
              </a:lnSpc>
              <a:spcAft>
                <a:spcPts val="12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h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igh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freq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UVW, H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O,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&amp;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T</a:t>
            </a:r>
          </a:p>
          <a:p>
            <a:pPr marL="228600" indent="-228600" eaLnBrk="0" fontAlgn="base" hangingPunct="0">
              <a:lnSpc>
                <a:spcPct val="100000"/>
              </a:lnSpc>
              <a:spcAft>
                <a:spcPts val="1200"/>
              </a:spcAft>
              <a:buFontTx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soil flux plates (5 cm)</a:t>
            </a:r>
          </a:p>
          <a:p>
            <a:pPr marL="228600" indent="-228600" eaLnBrk="0" fontAlgn="base" hangingPunct="0">
              <a:lnSpc>
                <a:spcPct val="100000"/>
              </a:lnSpc>
              <a:spcAft>
                <a:spcPts val="1200"/>
              </a:spcAft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soil T &amp; VWC (0 - 50 cm)</a:t>
            </a:r>
          </a:p>
          <a:p>
            <a:pPr marL="228600" indent="-228600" eaLnBrk="0" fontAlgn="base" hangingPunct="0">
              <a:lnSpc>
                <a:spcPct val="100000"/>
              </a:lnSpc>
              <a:spcAft>
                <a:spcPts val="1200"/>
              </a:spcAft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Near surface T, P, RH, U</a:t>
            </a:r>
          </a:p>
          <a:p>
            <a:pPr marL="228600" indent="-228600" eaLnBrk="0" fontAlgn="base" hangingPunct="0">
              <a:lnSpc>
                <a:spcPct val="100000"/>
              </a:lnSpc>
              <a:spcAft>
                <a:spcPts val="1200"/>
              </a:spcAft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System ran continuously</a:t>
            </a:r>
            <a:endParaRPr lang="en-US" alt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498BB-31EC-41B2-A637-08FBBB5FDA5A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3</a:t>
            </a:r>
          </a:p>
        </p:txBody>
      </p:sp>
      <p:pic>
        <p:nvPicPr>
          <p:cNvPr id="7" name="Picture 2" descr="Map&#10;&#10;Description automatically generated">
            <a:extLst>
              <a:ext uri="{FF2B5EF4-FFF2-40B4-BE49-F238E27FC236}">
                <a16:creationId xmlns:a16="http://schemas.microsoft.com/office/drawing/2014/main" id="{0D48FD51-EC1A-E995-B73D-BEE1136FC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49"/>
          <a:stretch/>
        </p:blipFill>
        <p:spPr bwMode="auto">
          <a:xfrm>
            <a:off x="-73825" y="-38100"/>
            <a:ext cx="12373456" cy="26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B8AC7-D1B3-12F8-49C5-CFDC43CD8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8" y="3491643"/>
            <a:ext cx="4353338" cy="326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300F1-D1D4-68FF-2963-19843FD50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984" y="3489534"/>
            <a:ext cx="4353338" cy="326500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D8E97F7-9D08-A61B-84A8-8073FA0AB640}"/>
              </a:ext>
            </a:extLst>
          </p:cNvPr>
          <p:cNvSpPr txBox="1">
            <a:spLocks/>
          </p:cNvSpPr>
          <p:nvPr/>
        </p:nvSpPr>
        <p:spPr>
          <a:xfrm>
            <a:off x="77679" y="2631699"/>
            <a:ext cx="1183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1"/>
                </a:solidFill>
              </a:rPr>
              <a:t>Kettle Ponds </a:t>
            </a:r>
            <a:r>
              <a:rPr lang="en-US" sz="1800" dirty="0"/>
              <a:t>						  	     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          Avery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5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9081889" y="-4234"/>
            <a:ext cx="3118214" cy="6866468"/>
          </a:xfrm>
          <a:prstGeom prst="rect">
            <a:avLst/>
          </a:prstGeom>
          <a:solidFill>
            <a:srgbClr val="356EB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2" name="Oval"/>
          <p:cNvSpPr/>
          <p:nvPr/>
        </p:nvSpPr>
        <p:spPr>
          <a:xfrm>
            <a:off x="8013249" y="2391701"/>
            <a:ext cx="2113343" cy="2074599"/>
          </a:xfrm>
          <a:prstGeom prst="ellipse">
            <a:avLst/>
          </a:prstGeom>
          <a:solidFill>
            <a:srgbClr val="FFFFFF"/>
          </a:solidFill>
          <a:ln w="63500">
            <a:solidFill>
              <a:srgbClr val="316A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3" name="Energy Balance Equation"/>
          <p:cNvSpPr txBox="1">
            <a:spLocks noGrp="1"/>
          </p:cNvSpPr>
          <p:nvPr>
            <p:ph type="title"/>
          </p:nvPr>
        </p:nvSpPr>
        <p:spPr>
          <a:xfrm>
            <a:off x="550809" y="545719"/>
            <a:ext cx="7316071" cy="7305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sz="4000" dirty="0"/>
              <a:t>Energy Balance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Equation"/>
              <p:cNvSpPr txBox="1"/>
              <p:nvPr/>
            </p:nvSpPr>
            <p:spPr>
              <a:xfrm>
                <a:off x="1588422" y="1651277"/>
                <a:ext cx="3135602" cy="3847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sz="2500" dirty="0"/>
              </a:p>
            </p:txBody>
          </p:sp>
        </mc:Choice>
        <mc:Fallback xmlns="">
          <p:sp>
            <p:nvSpPr>
              <p:cNvPr id="18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422" y="1651277"/>
                <a:ext cx="3135602" cy="384721"/>
              </a:xfrm>
              <a:prstGeom prst="rect">
                <a:avLst/>
              </a:prstGeom>
              <a:blipFill>
                <a:blip r:embed="rId2"/>
                <a:stretch>
                  <a:fillRect l="-2024" r="-2024" b="-1290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149" y="2495666"/>
            <a:ext cx="1879541" cy="186666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N = Net Radiation…"/>
          <p:cNvSpPr txBox="1"/>
          <p:nvPr/>
        </p:nvSpPr>
        <p:spPr>
          <a:xfrm>
            <a:off x="9424701" y="450085"/>
            <a:ext cx="2432589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 Light"/>
              </a:defRPr>
            </a:pPr>
            <a:r>
              <a:rPr sz="2000" dirty="0">
                <a:latin typeface="+mj-lt"/>
              </a:rPr>
              <a:t>R</a:t>
            </a:r>
            <a:r>
              <a:rPr sz="2000" baseline="-5999" dirty="0">
                <a:latin typeface="+mj-lt"/>
              </a:rPr>
              <a:t>N</a:t>
            </a:r>
            <a:r>
              <a:rPr sz="2000" dirty="0">
                <a:latin typeface="+mj-lt"/>
              </a:rPr>
              <a:t> = Net Radiation</a:t>
            </a:r>
          </a:p>
          <a:p>
            <a: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 Light"/>
              </a:defRPr>
            </a:pPr>
            <a:r>
              <a:rPr sz="2000" dirty="0">
                <a:latin typeface="+mj-lt"/>
              </a:rPr>
              <a:t>G = Ground Flux</a:t>
            </a:r>
          </a:p>
          <a:p>
            <a: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 Light"/>
              </a:defRPr>
            </a:pPr>
            <a:r>
              <a:rPr sz="2000" dirty="0">
                <a:latin typeface="+mj-lt"/>
              </a:rPr>
              <a:t>H</a:t>
            </a:r>
            <a:r>
              <a:rPr sz="2000" baseline="-5999" dirty="0">
                <a:latin typeface="+mj-lt"/>
              </a:rPr>
              <a:t>L</a:t>
            </a:r>
            <a:r>
              <a:rPr sz="2000" dirty="0">
                <a:latin typeface="+mj-lt"/>
              </a:rPr>
              <a:t> = Latent Heat Flux</a:t>
            </a:r>
          </a:p>
          <a:p>
            <a: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 Light"/>
              </a:defRPr>
            </a:pPr>
            <a:r>
              <a:rPr sz="2000" dirty="0">
                <a:latin typeface="+mj-lt"/>
              </a:rPr>
              <a:t>H</a:t>
            </a:r>
            <a:r>
              <a:rPr sz="2000" baseline="-5999" dirty="0">
                <a:latin typeface="+mj-lt"/>
              </a:rPr>
              <a:t>S</a:t>
            </a:r>
            <a:r>
              <a:rPr sz="2000" dirty="0">
                <a:latin typeface="+mj-lt"/>
              </a:rPr>
              <a:t> = Sensible Heat Flux</a:t>
            </a:r>
          </a:p>
          <a:p>
            <a: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 Light"/>
              </a:defRPr>
            </a:pPr>
            <a:r>
              <a:rPr sz="2000" dirty="0">
                <a:latin typeface="+mj-lt"/>
              </a:rPr>
              <a:t>S = Storage</a:t>
            </a:r>
          </a:p>
        </p:txBody>
      </p:sp>
      <p:sp>
        <p:nvSpPr>
          <p:cNvPr id="187" name="The Problem:…"/>
          <p:cNvSpPr txBox="1"/>
          <p:nvPr/>
        </p:nvSpPr>
        <p:spPr>
          <a:xfrm>
            <a:off x="1192315" y="3183219"/>
            <a:ext cx="5695937" cy="312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8000" b="0">
                <a:latin typeface="+mn-lt"/>
                <a:ea typeface="+mn-ea"/>
                <a:cs typeface="+mn-cs"/>
                <a:sym typeface="Calibri Light"/>
              </a:defRPr>
            </a:pPr>
            <a:r>
              <a:rPr sz="2500" u="sng" dirty="0">
                <a:latin typeface="+mj-lt"/>
              </a:rPr>
              <a:t>The Problem</a:t>
            </a:r>
            <a:r>
              <a:rPr sz="2500" dirty="0">
                <a:latin typeface="+mj-lt"/>
              </a:rPr>
              <a:t>:</a:t>
            </a:r>
          </a:p>
          <a:p>
            <a:pPr algn="l">
              <a:defRPr sz="5000" b="0">
                <a:solidFill>
                  <a:srgbClr val="356EB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500" dirty="0">
                <a:latin typeface="+mj-lt"/>
              </a:rPr>
              <a:t>Energy Balance Non-Closure</a:t>
            </a:r>
          </a:p>
          <a:p>
            <a:pPr algn="l">
              <a:defRPr sz="5000" b="0">
                <a:latin typeface="+mn-lt"/>
                <a:ea typeface="+mn-ea"/>
                <a:cs typeface="+mn-cs"/>
                <a:sym typeface="Calibri Light"/>
              </a:defRPr>
            </a:pPr>
            <a:endParaRPr sz="2500" dirty="0">
              <a:latin typeface="+mj-lt"/>
            </a:endParaRPr>
          </a:p>
          <a:p>
            <a:pPr algn="l">
              <a:defRPr sz="5000" b="0">
                <a:latin typeface="+mn-lt"/>
                <a:ea typeface="+mn-ea"/>
                <a:cs typeface="+mn-cs"/>
                <a:sym typeface="Calibri Light"/>
              </a:defRPr>
            </a:pPr>
            <a:r>
              <a:rPr sz="2500" dirty="0">
                <a:latin typeface="+mj-lt"/>
              </a:rPr>
              <a:t>It is typical for traditional EC to measure greater incoming energy (net radiation - ground flux) than outgoing energy (sensible + latent heat flux); even though they are expected to balance.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58" y="545719"/>
            <a:ext cx="1879541" cy="20667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0FE1C3-4B93-58CC-8596-E16698C020E3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3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C770A8-70BA-073C-A86B-1912DCC3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6640" y="152399"/>
            <a:ext cx="5181600" cy="67056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0BBF40-37C7-C4EA-AA6D-CED215E36AFA}"/>
              </a:ext>
            </a:extLst>
          </p:cNvPr>
          <p:cNvSpPr txBox="1">
            <a:spLocks/>
          </p:cNvSpPr>
          <p:nvPr/>
        </p:nvSpPr>
        <p:spPr>
          <a:xfrm>
            <a:off x="6215270" y="1245704"/>
            <a:ext cx="5399214" cy="4876800"/>
          </a:xfrm>
          <a:prstGeom prst="rect">
            <a:avLst/>
          </a:prstGeom>
        </p:spPr>
        <p:txBody>
          <a:bodyPr/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effectLst/>
                <a:latin typeface="+mj-lt"/>
              </a:rPr>
              <a:t>As is typical for EC measurements, we observed energy fluxes that were lower in magnitude than the available energy (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R</a:t>
            </a:r>
            <a:r>
              <a:rPr lang="en-US" sz="2400" baseline="-25000" dirty="0">
                <a:solidFill>
                  <a:srgbClr val="000000"/>
                </a:solidFill>
                <a:latin typeface="+mj-lt"/>
              </a:rPr>
              <a:t>N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– G</a:t>
            </a:r>
            <a:r>
              <a:rPr lang="en-US" sz="2400" dirty="0">
                <a:effectLst/>
                <a:latin typeface="+mj-lt"/>
              </a:rPr>
              <a:t>), resulting in an </a:t>
            </a:r>
            <a:r>
              <a:rPr lang="en-US" sz="2400" dirty="0">
                <a:latin typeface="+mj-lt"/>
              </a:rPr>
              <a:t>energy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balance residual (</a:t>
            </a:r>
            <a:r>
              <a:rPr lang="en-US" sz="2400" i="1" dirty="0" err="1">
                <a:solidFill>
                  <a:srgbClr val="000000"/>
                </a:solidFill>
                <a:latin typeface="+mj-lt"/>
              </a:rPr>
              <a:t>Imb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274320" indent="-27432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latin typeface="+mj-lt"/>
              </a:rPr>
              <a:t>A seasonal cycle in </a:t>
            </a:r>
            <a:r>
              <a:rPr lang="en-US" sz="2400" i="1" dirty="0" err="1">
                <a:solidFill>
                  <a:srgbClr val="000000"/>
                </a:solidFill>
                <a:latin typeface="+mj-lt"/>
              </a:rPr>
              <a:t>Imb</a:t>
            </a:r>
            <a:r>
              <a:rPr lang="en-US" sz="2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was observed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– with negative daily mean values in winter and large positive values in summer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274320" indent="-27432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Daily mean </a:t>
            </a:r>
            <a:r>
              <a:rPr lang="en-US" sz="2400" i="1" dirty="0" err="1">
                <a:latin typeface="+mj-lt"/>
              </a:rPr>
              <a:t>Imb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magnitudes were often larger than each of H</a:t>
            </a:r>
            <a:r>
              <a:rPr lang="en-US" sz="2400" baseline="-25000" dirty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H</a:t>
            </a:r>
            <a:r>
              <a:rPr lang="en-US" sz="2400" baseline="-25000" dirty="0">
                <a:solidFill>
                  <a:srgbClr val="000000"/>
                </a:solidFill>
                <a:latin typeface="+mj-lt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and G. </a:t>
            </a:r>
            <a:endParaRPr lang="en-US" sz="2400" dirty="0">
              <a:effectLst/>
              <a:latin typeface="+mj-lt"/>
            </a:endParaRPr>
          </a:p>
          <a:p>
            <a:pPr marL="274320" indent="-274320" algn="r">
              <a:buClr>
                <a:schemeClr val="tx1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 algn="r"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  <a:buSzPct val="100000"/>
              <a:buFont typeface="System Font Regular"/>
              <a:buChar char="◁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400" baseline="-25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  <a:buSzPct val="100000"/>
              <a:buFont typeface="System Font Regular"/>
              <a:buChar char="◁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28CFE-C096-F7CE-5FA7-655BE85B2A69}"/>
              </a:ext>
            </a:extLst>
          </p:cNvPr>
          <p:cNvSpPr/>
          <p:nvPr/>
        </p:nvSpPr>
        <p:spPr>
          <a:xfrm>
            <a:off x="2228850" y="243068"/>
            <a:ext cx="685800" cy="6322349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73BC2-DE00-CD2C-DA8A-5B97D38E2664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561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0BBF40-37C7-C4EA-AA6D-CED215E36AFA}"/>
              </a:ext>
            </a:extLst>
          </p:cNvPr>
          <p:cNvSpPr txBox="1">
            <a:spLocks/>
          </p:cNvSpPr>
          <p:nvPr/>
        </p:nvSpPr>
        <p:spPr>
          <a:xfrm>
            <a:off x="6215270" y="2416214"/>
            <a:ext cx="5481430" cy="3934889"/>
          </a:xfrm>
          <a:prstGeom prst="rect">
            <a:avLst/>
          </a:prstGeom>
        </p:spPr>
        <p:txBody>
          <a:bodyPr/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400" dirty="0">
                <a:latin typeface="+mj-lt"/>
              </a:rPr>
              <a:t>Imbalance increases as snow melt begins</a:t>
            </a:r>
          </a:p>
          <a:p>
            <a:pPr marL="274320" indent="-274320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400" dirty="0">
                <a:effectLst/>
                <a:latin typeface="+mj-lt"/>
              </a:rPr>
              <a:t>Snow melts over 1 month period</a:t>
            </a:r>
          </a:p>
          <a:p>
            <a:pPr marL="274320" indent="-274320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400" dirty="0">
                <a:effectLst/>
                <a:latin typeface="+mj-lt"/>
              </a:rPr>
              <a:t>Period coincides with ground water melt</a:t>
            </a:r>
          </a:p>
          <a:p>
            <a:pPr marL="274320" indent="-274320">
              <a:spcBef>
                <a:spcPts val="0"/>
              </a:spcBef>
              <a:buClr>
                <a:schemeClr val="tx1"/>
              </a:buClr>
              <a:buSzPct val="100000"/>
            </a:pPr>
            <a:endParaRPr lang="en-US" sz="2400" dirty="0">
              <a:latin typeface="+mj-lt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endParaRPr lang="en-US" sz="2400" dirty="0">
              <a:effectLst/>
              <a:latin typeface="+mj-lt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r>
              <a:rPr lang="en-US" sz="2400" b="1" dirty="0">
                <a:latin typeface="+mj-lt"/>
              </a:rPr>
              <a:t>What portion of imbalance is from snow/ground melt energy?</a:t>
            </a:r>
            <a:endParaRPr lang="en-US" sz="2400" b="1" dirty="0">
              <a:effectLst/>
              <a:latin typeface="+mj-lt"/>
            </a:endParaRPr>
          </a:p>
          <a:p>
            <a:pPr marL="274320" indent="-274320" algn="r">
              <a:buClr>
                <a:schemeClr val="tx1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 algn="r"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  <a:buSzPct val="100000"/>
              <a:buFont typeface="System Font Regular"/>
              <a:buChar char="◁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400" baseline="-25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  <a:buSzPct val="100000"/>
              <a:buFont typeface="System Font Regular"/>
              <a:buChar char="◁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1D6A2A-137C-D8CF-7F57-A1BAC8FB5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59363" y="114089"/>
            <a:ext cx="5655650" cy="6548649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CF93C6-F1EF-D9FD-DD3D-7A5D43E8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270" y="484847"/>
            <a:ext cx="5066612" cy="1325563"/>
          </a:xfrm>
        </p:spPr>
        <p:txBody>
          <a:bodyPr/>
          <a:lstStyle/>
          <a:p>
            <a:pPr algn="ctr"/>
            <a:r>
              <a:rPr lang="en-US" dirty="0"/>
              <a:t>Snow Melt Period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(Avery)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15000-021D-476A-2269-E0C75364337A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0940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06CA-4F2E-12A1-23F0-5982C856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Snow Melt Energy Flux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FA1DE-4D19-F2CD-86FE-81DFF7AA3AC6}"/>
                  </a:ext>
                </a:extLst>
              </p:cNvPr>
              <p:cNvSpPr txBox="1"/>
              <p:nvPr/>
            </p:nvSpPr>
            <p:spPr>
              <a:xfrm>
                <a:off x="838200" y="2167767"/>
                <a:ext cx="10515600" cy="34408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𝑚𝑒𝑙𝑡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𝑓𝑢𝑠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:r>
                  <a:rPr lang="en-US" sz="3200" dirty="0">
                    <a:latin typeface="+mj-lt"/>
                  </a:rPr>
                  <a:t>= mass of water = depth of melt * snow density</a:t>
                </a:r>
              </a:p>
              <a:p>
                <a:endParaRPr lang="en-US" sz="3200" dirty="0"/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:r>
                  <a:rPr lang="en-US" sz="3200" dirty="0">
                    <a:latin typeface="+mj-lt"/>
                  </a:rPr>
                  <a:t>= heat of fusion = 334 J / g H2O</a:t>
                </a: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FA1DE-4D19-F2CD-86FE-81DFF7AA3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67767"/>
                <a:ext cx="10515600" cy="3440878"/>
              </a:xfrm>
              <a:prstGeom prst="rect">
                <a:avLst/>
              </a:prstGeo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57636CC-4C8B-5525-8017-8C2D0A43CA52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137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06CA-4F2E-12A1-23F0-5982C856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Snow Melt Energy Flux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FA1DE-4D19-F2CD-86FE-81DFF7AA3AC6}"/>
                  </a:ext>
                </a:extLst>
              </p:cNvPr>
              <p:cNvSpPr txBox="1"/>
              <p:nvPr/>
            </p:nvSpPr>
            <p:spPr>
              <a:xfrm>
                <a:off x="6141349" y="1939794"/>
                <a:ext cx="5692842" cy="4250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600" dirty="0">
                    <a:latin typeface="+mj-lt"/>
                  </a:rPr>
                  <a:t>Depth of melt =1.2 m</a:t>
                </a:r>
              </a:p>
              <a:p>
                <a:r>
                  <a:rPr lang="en-US" sz="2600" dirty="0">
                    <a:latin typeface="+mj-lt"/>
                  </a:rPr>
                  <a:t>Snow density ~ 0.25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  <a:r>
                  <a:rPr lang="en-US" sz="2600" dirty="0">
                    <a:latin typeface="+mj-lt"/>
                  </a:rPr>
                  <a:t>= 1.2 m * 1 m</a:t>
                </a:r>
                <a:r>
                  <a:rPr lang="en-US" sz="2600" baseline="30000" dirty="0">
                    <a:latin typeface="+mj-lt"/>
                  </a:rPr>
                  <a:t>2</a:t>
                </a:r>
                <a:r>
                  <a:rPr lang="en-US" sz="2600" dirty="0">
                    <a:latin typeface="+mj-lt"/>
                  </a:rPr>
                  <a:t> *0.25 = 0.3 m</a:t>
                </a:r>
                <a:r>
                  <a:rPr lang="en-US" sz="2600" baseline="30000" dirty="0">
                    <a:latin typeface="+mj-lt"/>
                  </a:rPr>
                  <a:t>3</a:t>
                </a:r>
                <a:endParaRPr lang="en-US" sz="2600" dirty="0"/>
              </a:p>
              <a:p>
                <a:endParaRPr lang="en-US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𝑚𝑒𝑙𝑡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0.3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334 </m:t>
                          </m:r>
                          <m:f>
                            <m:f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26 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𝑑𝑎𝑦𝑠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86400</m:t>
                          </m:r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𝑑𝑎𝑦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600" dirty="0"/>
              </a:p>
              <a:p>
                <a:endParaRPr lang="en-US" sz="2600" dirty="0"/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𝒎𝒆𝒍𝒕</m:t>
                        </m:r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𝒇𝒍𝒖𝒙</m:t>
                        </m:r>
                      </m:e>
                    </m:acc>
                    <m:r>
                      <a:rPr lang="en-US" sz="2600" b="1" i="1" smtClean="0"/>
                      <m:t>=</m:t>
                    </m:r>
                  </m:oMath>
                </a14:m>
                <a:r>
                  <a:rPr lang="en-US" sz="2600" b="1" dirty="0"/>
                  <a:t> 45 W m</a:t>
                </a:r>
                <a:r>
                  <a:rPr lang="en-US" sz="2600" b="1" baseline="30000" dirty="0"/>
                  <a:t>-2</a:t>
                </a:r>
                <a:endParaRPr lang="en-US" sz="2600" b="1" dirty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FA1DE-4D19-F2CD-86FE-81DFF7AA3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49" y="1939794"/>
                <a:ext cx="5692842" cy="4250010"/>
              </a:xfrm>
              <a:prstGeom prst="rect">
                <a:avLst/>
              </a:prstGeom>
              <a:blipFill>
                <a:blip r:embed="rId2"/>
                <a:stretch>
                  <a:fillRect l="-334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90E1861-D224-4E48-DFCF-0B52ACAE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4330"/>
            <a:ext cx="6141348" cy="4094232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89C20DB-B916-40A9-A167-14D8F4E57DE3}"/>
              </a:ext>
            </a:extLst>
          </p:cNvPr>
          <p:cNvSpPr/>
          <p:nvPr/>
        </p:nvSpPr>
        <p:spPr>
          <a:xfrm>
            <a:off x="3449256" y="2546430"/>
            <a:ext cx="532436" cy="2812648"/>
          </a:xfrm>
          <a:prstGeom prst="rightBrace">
            <a:avLst/>
          </a:prstGeom>
          <a:ln>
            <a:solidFill>
              <a:srgbClr val="FF0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0840586-B03A-83EA-B3A7-A84F240B5C6D}"/>
              </a:ext>
            </a:extLst>
          </p:cNvPr>
          <p:cNvSpPr/>
          <p:nvPr/>
        </p:nvSpPr>
        <p:spPr>
          <a:xfrm rot="16200000">
            <a:off x="1976894" y="865725"/>
            <a:ext cx="571913" cy="2187614"/>
          </a:xfrm>
          <a:prstGeom prst="rightBrace">
            <a:avLst/>
          </a:prstGeom>
          <a:ln>
            <a:solidFill>
              <a:srgbClr val="FF0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94790-7696-2CA0-480C-BE71B2D8090D}"/>
              </a:ext>
            </a:extLst>
          </p:cNvPr>
          <p:cNvSpPr txBox="1"/>
          <p:nvPr/>
        </p:nvSpPr>
        <p:spPr>
          <a:xfrm>
            <a:off x="1771878" y="1215076"/>
            <a:ext cx="121439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E9"/>
                </a:solidFill>
                <a:latin typeface="+mj-lt"/>
              </a:rPr>
              <a:t>26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ED065-6DC2-4073-01CB-33ADE687651C}"/>
              </a:ext>
            </a:extLst>
          </p:cNvPr>
          <p:cNvSpPr txBox="1"/>
          <p:nvPr/>
        </p:nvSpPr>
        <p:spPr>
          <a:xfrm>
            <a:off x="4141809" y="3752699"/>
            <a:ext cx="121439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E9"/>
                </a:solidFill>
                <a:latin typeface="+mj-lt"/>
              </a:rPr>
              <a:t>1.2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04221-E1E8-8B52-9424-AE8BD687F01B}"/>
              </a:ext>
            </a:extLst>
          </p:cNvPr>
          <p:cNvSpPr txBox="1"/>
          <p:nvPr/>
        </p:nvSpPr>
        <p:spPr>
          <a:xfrm>
            <a:off x="11791082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8131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06CA-4F2E-12A1-23F0-5982C856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Snow Melt Energy Flux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F0D2BD5-7EE9-6B15-89B1-92DCD77D2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44" y="1493134"/>
            <a:ext cx="7772400" cy="51816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191407-A7FF-3CA5-CF4B-725EE541E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44" y="1493134"/>
            <a:ext cx="7772400" cy="5181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4904C1-CDB8-14D2-7FF8-3264C714D9C7}"/>
                  </a:ext>
                </a:extLst>
              </p:cNvPr>
              <p:cNvSpPr txBox="1"/>
              <p:nvPr/>
            </p:nvSpPr>
            <p:spPr>
              <a:xfrm>
                <a:off x="7555065" y="2179759"/>
                <a:ext cx="4408714" cy="380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rPr>
                  <a:t>Avery</a:t>
                </a:r>
              </a:p>
              <a:p>
                <a:pPr algn="ctr"/>
                <a:endParaRPr lang="en-US" sz="15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𝑚𝑒𝑙𝑡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𝑓𝑙𝑢𝑥</m:t>
                        </m:r>
                      </m:e>
                    </m:acc>
                    <m:r>
                      <a:rPr lang="en-US" sz="3000" b="0" i="1" smtClean="0">
                        <a:latin typeface="+mj-lt"/>
                      </a:rPr>
                      <m:t>=</m:t>
                    </m:r>
                  </m:oMath>
                </a14:m>
                <a:r>
                  <a:rPr lang="en-US" sz="3000" dirty="0">
                    <a:latin typeface="+mj-lt"/>
                  </a:rPr>
                  <a:t> 48 W m</a:t>
                </a:r>
                <a:r>
                  <a:rPr lang="en-US" sz="3000" baseline="30000" dirty="0">
                    <a:latin typeface="+mj-lt"/>
                  </a:rPr>
                  <a:t>-2</a:t>
                </a:r>
              </a:p>
              <a:p>
                <a:pPr algn="ctr"/>
                <a:endParaRPr lang="en-US" sz="3000" dirty="0">
                  <a:latin typeface="+mj-lt"/>
                </a:endParaRPr>
              </a:p>
              <a:p>
                <a:pPr algn="ctr"/>
                <a:endParaRPr lang="en-US" sz="3000" dirty="0">
                  <a:solidFill>
                    <a:schemeClr val="accent1"/>
                  </a:solidFill>
                  <a:latin typeface="+mj-lt"/>
                </a:endParaRPr>
              </a:p>
              <a:p>
                <a:pPr algn="ctr"/>
                <a:r>
                  <a:rPr lang="en-US" sz="3000" dirty="0">
                    <a:solidFill>
                      <a:schemeClr val="accent1"/>
                    </a:solidFill>
                    <a:latin typeface="+mj-lt"/>
                  </a:rPr>
                  <a:t>Kettle Ponds</a:t>
                </a:r>
              </a:p>
              <a:p>
                <a:pPr algn="ctr"/>
                <a:endParaRPr lang="en-US" sz="1500" dirty="0">
                  <a:solidFill>
                    <a:schemeClr val="accent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𝑚𝑒𝑙𝑡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𝑓𝑙𝑢𝑥</m:t>
                        </m:r>
                      </m:e>
                    </m:acc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000" dirty="0">
                    <a:latin typeface="+mj-lt"/>
                  </a:rPr>
                  <a:t> 47 W m</a:t>
                </a:r>
                <a:r>
                  <a:rPr lang="en-US" sz="3000" baseline="30000" dirty="0">
                    <a:latin typeface="+mj-lt"/>
                  </a:rPr>
                  <a:t>-2</a:t>
                </a:r>
              </a:p>
              <a:p>
                <a:pPr algn="ctr"/>
                <a:endParaRPr lang="en-US" sz="3000" dirty="0">
                  <a:latin typeface="+mj-l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4904C1-CDB8-14D2-7FF8-3264C714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065" y="2179759"/>
                <a:ext cx="4408714" cy="3808350"/>
              </a:xfrm>
              <a:prstGeom prst="rect">
                <a:avLst/>
              </a:prstGeom>
              <a:blipFill>
                <a:blip r:embed="rId4"/>
                <a:stretch>
                  <a:fillRect t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4C8BC95-AE46-6A39-24B9-AAB9E7CB5083}"/>
              </a:ext>
            </a:extLst>
          </p:cNvPr>
          <p:cNvSpPr txBox="1"/>
          <p:nvPr/>
        </p:nvSpPr>
        <p:spPr>
          <a:xfrm>
            <a:off x="11680837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162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66C2-1ED6-63CA-F32A-0570D98D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SNOTEL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DB4100-FE7D-7793-D15C-20CF7A8F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972845" y="205244"/>
            <a:ext cx="5543964" cy="6652756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7D0972-E7B1-9A81-04D5-A8F3B908AADA}"/>
              </a:ext>
            </a:extLst>
          </p:cNvPr>
          <p:cNvSpPr txBox="1">
            <a:spLocks/>
          </p:cNvSpPr>
          <p:nvPr/>
        </p:nvSpPr>
        <p:spPr>
          <a:xfrm>
            <a:off x="838200" y="1850569"/>
            <a:ext cx="5399214" cy="4308829"/>
          </a:xfrm>
          <a:prstGeom prst="rect">
            <a:avLst/>
          </a:prstGeom>
        </p:spPr>
        <p:txBody>
          <a:bodyPr/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spcBef>
                <a:spcPts val="0"/>
              </a:spcBef>
              <a:buClr>
                <a:schemeClr val="tx1"/>
              </a:buClr>
              <a:buSzPct val="100000"/>
            </a:pPr>
            <a:endParaRPr lang="en-US" sz="2400" dirty="0">
              <a:effectLst/>
              <a:latin typeface="+mj-lt"/>
            </a:endParaRPr>
          </a:p>
          <a:p>
            <a:pPr marL="274320" indent="-274320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400" dirty="0">
                <a:latin typeface="+mj-lt"/>
              </a:rPr>
              <a:t>Snow Density = SWE / Snow Depth</a:t>
            </a:r>
          </a:p>
          <a:p>
            <a:pPr marL="274320" indent="-274320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400" dirty="0">
                <a:effectLst/>
                <a:latin typeface="+mj-lt"/>
              </a:rPr>
              <a:t>Mean snow density </a:t>
            </a:r>
            <a:r>
              <a:rPr lang="en-US" sz="2400" dirty="0">
                <a:latin typeface="+mj-lt"/>
              </a:rPr>
              <a:t>was ~25%</a:t>
            </a:r>
          </a:p>
          <a:p>
            <a:pPr marL="274320" indent="-274320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400" dirty="0">
                <a:latin typeface="+mj-lt"/>
              </a:rPr>
              <a:t>Snow density changed throughout season</a:t>
            </a:r>
          </a:p>
          <a:p>
            <a:pPr marL="274320" indent="-274320">
              <a:spcBef>
                <a:spcPts val="0"/>
              </a:spcBef>
              <a:buClr>
                <a:schemeClr val="tx1"/>
              </a:buClr>
              <a:buSzPct val="100000"/>
            </a:pPr>
            <a:endParaRPr lang="en-US" sz="2400" dirty="0">
              <a:effectLst/>
              <a:latin typeface="+mj-lt"/>
            </a:endParaRPr>
          </a:p>
          <a:p>
            <a:pPr marL="274320" indent="-274320" algn="r">
              <a:buClr>
                <a:schemeClr val="tx1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 algn="r"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  <a:buSzPct val="100000"/>
              <a:buFont typeface="System Font Regular"/>
              <a:buChar char="◁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400" baseline="-25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chemeClr val="tx1"/>
              </a:buClr>
              <a:buSzPct val="100000"/>
              <a:buFont typeface="System Font Regular"/>
              <a:buChar char="◁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20154-8DB0-236F-FF3D-90073FA3AD69}"/>
              </a:ext>
            </a:extLst>
          </p:cNvPr>
          <p:cNvSpPr txBox="1"/>
          <p:nvPr/>
        </p:nvSpPr>
        <p:spPr>
          <a:xfrm>
            <a:off x="2002536" y="4526323"/>
            <a:ext cx="6097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Clr>
                <a:schemeClr val="tx1"/>
              </a:buClr>
              <a:buSzPct val="100000"/>
            </a:pPr>
            <a:r>
              <a:rPr lang="en-US" sz="2400" b="1" dirty="0">
                <a:latin typeface="+mj-lt"/>
              </a:rPr>
              <a:t>*Adjustments to </a:t>
            </a:r>
          </a:p>
          <a:p>
            <a:pPr marL="274320" indent="-274320">
              <a:buClr>
                <a:schemeClr val="tx1"/>
              </a:buClr>
              <a:buSzPct val="100000"/>
            </a:pPr>
            <a:r>
              <a:rPr lang="en-US" sz="2400" b="1" dirty="0">
                <a:latin typeface="+mj-lt"/>
              </a:rPr>
              <a:t>melt flux required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DA405-FF17-EFC4-90EA-CFE4D8F27FCE}"/>
              </a:ext>
            </a:extLst>
          </p:cNvPr>
          <p:cNvSpPr txBox="1"/>
          <p:nvPr/>
        </p:nvSpPr>
        <p:spPr>
          <a:xfrm>
            <a:off x="11680837" y="6427113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333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10595</TotalTime>
  <Words>574</Words>
  <Application>Microsoft Macintosh PowerPoint</Application>
  <PresentationFormat>Widescreen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Helvetica Neue</vt:lpstr>
      <vt:lpstr>Helvetica Neue Medium</vt:lpstr>
      <vt:lpstr>System Font Regular</vt:lpstr>
      <vt:lpstr>Office Theme</vt:lpstr>
      <vt:lpstr>Characterizing the Annual Surface Energy Balance in  Gothic Valley during the SPLASH Field Campaign</vt:lpstr>
      <vt:lpstr>Atmospheric Surface Flux Stations</vt:lpstr>
      <vt:lpstr>Energy Balance Equation</vt:lpstr>
      <vt:lpstr>PowerPoint Presentation</vt:lpstr>
      <vt:lpstr>Snow Melt Period (Avery)</vt:lpstr>
      <vt:lpstr>Snow Melt Energy Flux</vt:lpstr>
      <vt:lpstr>Snow Melt Energy Flux</vt:lpstr>
      <vt:lpstr>Snow Melt Energy Flux</vt:lpstr>
      <vt:lpstr>SNOTEL </vt:lpstr>
      <vt:lpstr>Ground Melt Energy Flux</vt:lpstr>
      <vt:lpstr>Imbalance minus Melt Energy</vt:lpstr>
      <vt:lpstr>Next Steps</vt:lpstr>
      <vt:lpstr>PowerPoint Presentation</vt:lpstr>
      <vt:lpstr>       Avery         Kettle Ponds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the Annual Surface Energy Balance in  Gothic Valley during the SPLASH Field Campaign</dc:title>
  <dc:creator>Brian Butterworth</dc:creator>
  <cp:lastModifiedBy>Brian Butterworth</cp:lastModifiedBy>
  <cp:revision>9</cp:revision>
  <dcterms:created xsi:type="dcterms:W3CDTF">2023-10-26T20:01:42Z</dcterms:created>
  <dcterms:modified xsi:type="dcterms:W3CDTF">2023-11-03T04:37:35Z</dcterms:modified>
</cp:coreProperties>
</file>