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2" r:id="rId2"/>
  </p:sldMasterIdLst>
  <p:notesMasterIdLst>
    <p:notesMasterId r:id="rId26"/>
  </p:notesMasterIdLst>
  <p:sldIdLst>
    <p:sldId id="2197" r:id="rId3"/>
    <p:sldId id="2286" r:id="rId4"/>
    <p:sldId id="2287" r:id="rId5"/>
    <p:sldId id="2303" r:id="rId6"/>
    <p:sldId id="2276" r:id="rId7"/>
    <p:sldId id="2288" r:id="rId8"/>
    <p:sldId id="2304" r:id="rId9"/>
    <p:sldId id="2305" r:id="rId10"/>
    <p:sldId id="2289" r:id="rId11"/>
    <p:sldId id="2290" r:id="rId12"/>
    <p:sldId id="2306" r:id="rId13"/>
    <p:sldId id="2291" r:id="rId14"/>
    <p:sldId id="2307" r:id="rId15"/>
    <p:sldId id="2280" r:id="rId16"/>
    <p:sldId id="2292" r:id="rId17"/>
    <p:sldId id="2298" r:id="rId18"/>
    <p:sldId id="2297" r:id="rId19"/>
    <p:sldId id="2293" r:id="rId20"/>
    <p:sldId id="2277" r:id="rId21"/>
    <p:sldId id="2294" r:id="rId22"/>
    <p:sldId id="2295" r:id="rId23"/>
    <p:sldId id="2301" r:id="rId24"/>
    <p:sldId id="2302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E3"/>
    <a:srgbClr val="009193"/>
    <a:srgbClr val="00712A"/>
    <a:srgbClr val="FFC000"/>
    <a:srgbClr val="E94E39"/>
    <a:srgbClr val="298EC7"/>
    <a:srgbClr val="5B5AA0"/>
    <a:srgbClr val="5C8147"/>
    <a:srgbClr val="3C542E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88078" autoAdjust="0"/>
  </p:normalViewPr>
  <p:slideViewPr>
    <p:cSldViewPr snapToGrid="0">
      <p:cViewPr varScale="1">
        <p:scale>
          <a:sx n="55" d="100"/>
          <a:sy n="55" d="100"/>
        </p:scale>
        <p:origin x="216" y="280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91EE6-8C26-2E4A-9CE1-26FF36E2B5FE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F84A6-CA35-8842-9DA2-09A42CF3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8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F84A6-CA35-8842-9DA2-09A42CF37B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F84A6-CA35-8842-9DA2-09A42CF37B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F84A6-CA35-8842-9DA2-09A42CF37B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1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F84A6-CA35-8842-9DA2-09A42CF37B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3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F84A6-CA35-8842-9DA2-09A42CF37B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8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5A0E7-A6E5-794E-A064-812E5656A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2"/>
          <a:stretch/>
        </p:blipFill>
        <p:spPr>
          <a:xfrm>
            <a:off x="0" y="0"/>
            <a:ext cx="12192000" cy="34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" y="0"/>
            <a:ext cx="12191998" cy="5765180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5"/>
          <p:cNvSpPr>
            <a:spLocks noGrp="1"/>
          </p:cNvSpPr>
          <p:nvPr>
            <p:ph type="title" hasCustomPrompt="1"/>
          </p:nvPr>
        </p:nvSpPr>
        <p:spPr>
          <a:xfrm>
            <a:off x="603253" y="1789535"/>
            <a:ext cx="4067071" cy="2755146"/>
          </a:xfrm>
          <a:prstGeom prst="rect">
            <a:avLst/>
          </a:prstGeom>
        </p:spPr>
        <p:txBody>
          <a:bodyPr/>
          <a:lstStyle>
            <a:lvl1pPr>
              <a:lnSpc>
                <a:spcPts val="5500"/>
              </a:lnSpc>
              <a:defRPr sz="6000" b="1" i="0" baseline="0">
                <a:solidFill>
                  <a:schemeClr val="bg1"/>
                </a:solidFill>
                <a:latin typeface="+mn-lt"/>
                <a:ea typeface="DIN Pro Medium" charset="0"/>
                <a:cs typeface="DIN Pro Medium" charset="0"/>
              </a:defRPr>
            </a:lvl1pPr>
          </a:lstStyle>
          <a:p>
            <a:r>
              <a:rPr lang="en-US" dirty="0"/>
              <a:t>CHANGE</a:t>
            </a:r>
            <a:br>
              <a:rPr lang="en-US" dirty="0"/>
            </a:br>
            <a:r>
              <a:rPr lang="en-US" dirty="0"/>
              <a:t>THE WAY</a:t>
            </a:r>
            <a:br>
              <a:rPr lang="en-US" dirty="0"/>
            </a:br>
            <a:r>
              <a:rPr lang="en-US" dirty="0"/>
              <a:t>YOU DO</a:t>
            </a:r>
            <a:br>
              <a:rPr lang="en-US" dirty="0"/>
            </a:br>
            <a:r>
              <a:rPr lang="en-US" dirty="0"/>
              <a:t>BUSINESS.</a:t>
            </a:r>
          </a:p>
        </p:txBody>
      </p:sp>
      <p:sp>
        <p:nvSpPr>
          <p:cNvPr id="1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2" y="4741547"/>
            <a:ext cx="4067071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+mn-lt"/>
                <a:ea typeface="DINPro" charset="0"/>
                <a:cs typeface="DINPr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Optional Second Title</a:t>
            </a:r>
          </a:p>
        </p:txBody>
      </p:sp>
    </p:spTree>
    <p:extLst>
      <p:ext uri="{BB962C8B-B14F-4D97-AF65-F5344CB8AC3E}">
        <p14:creationId xmlns:p14="http://schemas.microsoft.com/office/powerpoint/2010/main" val="94526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12191998" cy="1092819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9859" y="346842"/>
            <a:ext cx="9032875" cy="50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chemeClr val="bg1"/>
                </a:solidFill>
                <a:latin typeface="+mn-lt"/>
                <a:ea typeface="DIN Pro Medium" charset="0"/>
                <a:cs typeface="DIN Pro Medium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CHANGE THE WAY YOU DO BUSINESS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20C67-0CB0-F642-A5E1-7A61DC4C742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9860" y="1387364"/>
            <a:ext cx="10681106" cy="452995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B7F76-6840-3F51-181E-2A5EE08A41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F6BB0-70A6-65FB-1111-92F7219A11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1A8F0B-E643-64FC-BA95-6BB948294F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26796" y="6356350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66CF1658-1EAF-46A5-A5D4-6278699F13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8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D581-1ABF-C747-AC4A-8A0BDDEE3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4936C-843D-0841-B297-E61A78F80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3BC88-EE7D-2246-BA5D-E6027E4E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AC1EA-EBB6-AF4B-B50E-9BCBB7D9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453D2-0BD0-404D-B7CF-36818907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AAA63-52CF-2D40-A7F3-F85D5706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2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C7E0-E4D6-AD4E-856C-C10670DB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20B3A-7745-5C4D-901C-145B4D21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763A-2A31-A54A-A236-C2F0B097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55FFC-C7D5-0E42-84D2-05AE6035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6EBF9-D195-5540-B83B-0C490929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AAA63-52CF-2D40-A7F3-F85D5706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30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D107-1FC9-4A4B-8D66-BB5F70D9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BFD21-ADDA-1645-8374-809610BA7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644AD-B779-DA4F-BA57-8D794FDC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3973-6334-5D4A-ACF2-12E2AE37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884D3-DA82-514E-ACFB-BFA9B7A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AAA63-52CF-2D40-A7F3-F85D5706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1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69C8-4F25-D344-A141-BD9DF196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0541-674E-3243-AFCF-91A0D4CC5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FE39A-D8FC-3448-B448-244D74980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463D8-4FA7-324C-AC2E-C596E2AE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E168A-A2A6-B24F-82F9-AAECE27F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4237F-16DB-6B4C-8F48-82A7474C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AAA63-52CF-2D40-A7F3-F85D5706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751E-1E32-AB44-955B-A95E2AD3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A300-DEC3-BA4B-84BD-537BA3E2C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AC85-9F01-2E4E-B282-07634B065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090DE-4F3E-F14F-9154-02C13A800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94325-AB24-C140-998F-278BCFF87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45D62-B6F9-4142-AA48-B9820886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4860A-1178-2D46-92B0-C9DE4E03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DBABC-4559-2041-8167-8B946C07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AAA63-52CF-2D40-A7F3-F85D5706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69DF-F720-8A42-9BBC-96965F43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2AC8F-56AF-434B-994A-FFDFC021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E71CC-7E9B-1341-8593-01F25099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9A693-39FF-0744-81BC-A509C800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AAA63-52CF-2D40-A7F3-F85D5706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72F8F3-4E41-1946-8F6D-CD6D2409835A}"/>
              </a:ext>
            </a:extLst>
          </p:cNvPr>
          <p:cNvSpPr/>
          <p:nvPr userDrawn="1"/>
        </p:nvSpPr>
        <p:spPr>
          <a:xfrm>
            <a:off x="0" y="842389"/>
            <a:ext cx="12175031" cy="7200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89000">
                <a:srgbClr val="0073E3">
                  <a:alpha val="74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DFCBE-4E75-7E42-9F13-20613CF2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3A130-AFD9-A246-9E39-75A5957E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7DD0D-DE52-F345-9747-FB47C959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AAA63-52CF-2D40-A7F3-F85D5706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00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7151-DA2A-7943-8D7E-B21D83BB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3459-0E61-8145-AAEF-4DF38D55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B05C-83EB-8A43-955D-61DCB5DB2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9C34D-5AEF-3B44-8613-631D92F2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769BC-2C83-674A-BBAD-29F871EC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47F6A-98FC-A34F-AB87-9A84FD89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AAA63-52CF-2D40-A7F3-F85D5706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3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8098-6872-7940-8C40-DD7CD183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55335-905D-BF45-9E65-D2E2A7B0E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73CF8-BABE-1E43-9A97-A8B3292D3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D92F8-8F24-DC4B-9B54-9A771C89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E5578-F44A-B74D-923F-0248FC6D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F9032-D7AD-C34B-A2B0-AA9AB219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AAA63-52CF-2D40-A7F3-F85D5706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9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ECF8-A2B0-8948-ADA2-C34E9CCC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7089E-F412-2F4D-B7A1-8DEA75A61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14AF0-2EF8-9943-BA68-68895BFB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E358F-3AA8-D84C-92B2-06829C52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8DFE5-2420-F444-86AB-1CA2C53D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AAA63-52CF-2D40-A7F3-F85D5706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44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D3144-76FC-2D46-B8B8-8ACDE55FC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44545-2090-3E4E-89D4-421B2EB20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C88-63F2-D643-8015-066C10E0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05480-833E-BC41-9F1D-5AD8239F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12B5A-D30A-F647-BE95-DD7FD68E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AAA63-52CF-2D40-A7F3-F85D5706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12191998" cy="1092819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9859" y="346842"/>
            <a:ext cx="9032875" cy="50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chemeClr val="bg1"/>
                </a:solidFill>
                <a:latin typeface="+mn-lt"/>
                <a:ea typeface="DIN Pro Medium" charset="0"/>
                <a:cs typeface="DIN Pro Medium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CHANGE THE WAY YOU DO BUSINESS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20C67-0CB0-F642-A5E1-7A61DC4C742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9860" y="1387364"/>
            <a:ext cx="10681106" cy="452995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B7F76-6840-3F51-181E-2A5EE08A41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F6BB0-70A6-65FB-1111-92F7219A11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45EC4A1-5A05-DE9E-A495-A78F6ABD00B4}"/>
              </a:ext>
            </a:extLst>
          </p:cNvPr>
          <p:cNvSpPr txBox="1">
            <a:spLocks/>
          </p:cNvSpPr>
          <p:nvPr userDrawn="1"/>
        </p:nvSpPr>
        <p:spPr>
          <a:xfrm>
            <a:off x="912679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F1658-1EAF-46A5-A5D4-6278699F13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36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F1658-1EAF-46A5-A5D4-6278699F1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1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71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4629D-A10C-AD4C-AB41-6AE8EE25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B9FE4-DD13-4048-B0E4-B5B419AD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C76F9-F31A-8940-9D03-3B3F76AF7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4659B-0CC7-3344-9184-3BD963491DC1}" type="datetimeFigureOut">
              <a:rPr lang="en-US" smtClean="0"/>
              <a:t>11/1/23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2" y="863705"/>
            <a:ext cx="11169647" cy="2755146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Exploring impacts of mountain hydrologic processes on atmospheric boundary layer using SAIL/SPLASH/SOS observations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3252" y="4286250"/>
            <a:ext cx="8586468" cy="130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Siwei</a:t>
            </a:r>
            <a:r>
              <a:rPr lang="en-US" sz="2800" dirty="0"/>
              <a:t> He (</a:t>
            </a:r>
            <a:r>
              <a:rPr lang="en-US" sz="2800" dirty="0" err="1"/>
              <a:t>siwei.he@montana.edu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Civil Engineering Department, Montana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0932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r>
              <a:rPr lang="en-US" dirty="0"/>
              <a:t>An example from RAP: simulated SCF vs MODIS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EA366-45B3-C5C7-A909-FAD8D1578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7798"/>
            <a:ext cx="5943600" cy="2856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81D796-245B-FB36-A37F-33A00231D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856" y="1504295"/>
            <a:ext cx="5961888" cy="2646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F80E2C-C8B0-9B13-0AC7-7C7B0DB28997}"/>
              </a:ext>
            </a:extLst>
          </p:cNvPr>
          <p:cNvSpPr txBox="1"/>
          <p:nvPr/>
        </p:nvSpPr>
        <p:spPr>
          <a:xfrm>
            <a:off x="1991850" y="4367817"/>
            <a:ext cx="7903499" cy="461665"/>
          </a:xfrm>
          <a:prstGeom prst="rect">
            <a:avLst/>
          </a:prstGeom>
          <a:noFill/>
          <a:ln>
            <a:solidFill>
              <a:srgbClr val="00944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RAP 6-h snow cover fraction forecast and MODIS (Jan 4, 2017)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4CDC1-AA76-69C4-0DCC-88D43A24A6AF}"/>
              </a:ext>
            </a:extLst>
          </p:cNvPr>
          <p:cNvSpPr txBox="1"/>
          <p:nvPr/>
        </p:nvSpPr>
        <p:spPr>
          <a:xfrm>
            <a:off x="6086857" y="3133131"/>
            <a:ext cx="90009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MODIS</a:t>
            </a:r>
          </a:p>
        </p:txBody>
      </p:sp>
    </p:spTree>
    <p:extLst>
      <p:ext uri="{BB962C8B-B14F-4D97-AF65-F5344CB8AC3E}">
        <p14:creationId xmlns:p14="http://schemas.microsoft.com/office/powerpoint/2010/main" val="350322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r>
              <a:rPr lang="en-US" dirty="0"/>
              <a:t>An example from RAP: simulated SCF vs MODIS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EA366-45B3-C5C7-A909-FAD8D1578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7798"/>
            <a:ext cx="5943600" cy="2856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81D796-245B-FB36-A37F-33A00231D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856" y="1504295"/>
            <a:ext cx="5961888" cy="2646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F80E2C-C8B0-9B13-0AC7-7C7B0DB28997}"/>
              </a:ext>
            </a:extLst>
          </p:cNvPr>
          <p:cNvSpPr txBox="1"/>
          <p:nvPr/>
        </p:nvSpPr>
        <p:spPr>
          <a:xfrm>
            <a:off x="1991850" y="4367817"/>
            <a:ext cx="7903499" cy="461665"/>
          </a:xfrm>
          <a:prstGeom prst="rect">
            <a:avLst/>
          </a:prstGeom>
          <a:noFill/>
          <a:ln>
            <a:solidFill>
              <a:srgbClr val="00944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RAP 6-h snow cover fraction forecast and MODIS (Jan 4, 2017)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F1A0D9C4-3520-B453-673C-C0D43946ABED}"/>
              </a:ext>
            </a:extLst>
          </p:cNvPr>
          <p:cNvSpPr/>
          <p:nvPr/>
        </p:nvSpPr>
        <p:spPr>
          <a:xfrm>
            <a:off x="5974845" y="4968675"/>
            <a:ext cx="4593771" cy="1437167"/>
          </a:xfrm>
          <a:prstGeom prst="wedgeEllipseCallout">
            <a:avLst>
              <a:gd name="adj1" fmla="val -14977"/>
              <a:gd name="adj2" fmla="val 732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simulated SCF was higher than MODIS 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CEF2B9-2D44-C00F-1A73-0D4C9CE57239}"/>
              </a:ext>
            </a:extLst>
          </p:cNvPr>
          <p:cNvSpPr txBox="1"/>
          <p:nvPr/>
        </p:nvSpPr>
        <p:spPr>
          <a:xfrm>
            <a:off x="6086857" y="3133131"/>
            <a:ext cx="90009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MODIS</a:t>
            </a:r>
          </a:p>
        </p:txBody>
      </p:sp>
    </p:spTree>
    <p:extLst>
      <p:ext uri="{BB962C8B-B14F-4D97-AF65-F5344CB8AC3E}">
        <p14:creationId xmlns:p14="http://schemas.microsoft.com/office/powerpoint/2010/main" val="325589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r>
              <a:rPr lang="en-US" dirty="0"/>
              <a:t>An example from RAP: simulated 2-m temperature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9565D-0FB4-460E-A04E-F2D0ABBB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248562"/>
            <a:ext cx="8392886" cy="3558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24F4C-E014-AA21-22AD-0C5043D7E718}"/>
              </a:ext>
            </a:extLst>
          </p:cNvPr>
          <p:cNvSpPr txBox="1"/>
          <p:nvPr/>
        </p:nvSpPr>
        <p:spPr>
          <a:xfrm>
            <a:off x="1627638" y="4811553"/>
            <a:ext cx="5485952" cy="461665"/>
          </a:xfrm>
          <a:prstGeom prst="rect">
            <a:avLst/>
          </a:prstGeom>
          <a:noFill/>
          <a:ln>
            <a:solidFill>
              <a:srgbClr val="00944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2-m temperature bias of RAP 6-h forecast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5FBFBA-6E6D-74CE-2D43-B45591934F9D}"/>
              </a:ext>
            </a:extLst>
          </p:cNvPr>
          <p:cNvSpPr/>
          <p:nvPr/>
        </p:nvSpPr>
        <p:spPr>
          <a:xfrm>
            <a:off x="891251" y="1493133"/>
            <a:ext cx="7511969" cy="173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5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r>
              <a:rPr lang="en-US" dirty="0"/>
              <a:t>An example from RAP: simulated 2-m temperature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9565D-0FB4-460E-A04E-F2D0ABBB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248562"/>
            <a:ext cx="8392886" cy="3558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24F4C-E014-AA21-22AD-0C5043D7E718}"/>
              </a:ext>
            </a:extLst>
          </p:cNvPr>
          <p:cNvSpPr txBox="1"/>
          <p:nvPr/>
        </p:nvSpPr>
        <p:spPr>
          <a:xfrm>
            <a:off x="1627638" y="4811553"/>
            <a:ext cx="5485952" cy="461665"/>
          </a:xfrm>
          <a:prstGeom prst="rect">
            <a:avLst/>
          </a:prstGeom>
          <a:noFill/>
          <a:ln>
            <a:solidFill>
              <a:srgbClr val="00944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2-m temperature bias of RAP 6-h forecast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F1A0D9C4-3520-B453-673C-C0D43946ABED}"/>
              </a:ext>
            </a:extLst>
          </p:cNvPr>
          <p:cNvSpPr/>
          <p:nvPr/>
        </p:nvSpPr>
        <p:spPr>
          <a:xfrm>
            <a:off x="8039101" y="4258963"/>
            <a:ext cx="3978728" cy="1480473"/>
          </a:xfrm>
          <a:prstGeom prst="wedgeEllipseCallout">
            <a:avLst>
              <a:gd name="adj1" fmla="val -13713"/>
              <a:gd name="adj2" fmla="val 788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simulated 2-m temperature had cold bias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5FBFBA-6E6D-74CE-2D43-B45591934F9D}"/>
              </a:ext>
            </a:extLst>
          </p:cNvPr>
          <p:cNvSpPr/>
          <p:nvPr/>
        </p:nvSpPr>
        <p:spPr>
          <a:xfrm>
            <a:off x="891251" y="1493133"/>
            <a:ext cx="7511969" cy="173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4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Challenges in coupling hydrological and atmospheric processes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1"/>
          </p:nvPr>
        </p:nvSpPr>
        <p:spPr>
          <a:xfrm>
            <a:off x="459859" y="1586620"/>
            <a:ext cx="11236511" cy="423947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﻿Heterogeneities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Snow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Soil moisture</a:t>
            </a:r>
          </a:p>
        </p:txBody>
      </p:sp>
    </p:spTree>
    <p:extLst>
      <p:ext uri="{BB962C8B-B14F-4D97-AF65-F5344CB8AC3E}">
        <p14:creationId xmlns:p14="http://schemas.microsoft.com/office/powerpoint/2010/main" val="223122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An example from SCM: soil vertical properties</a:t>
            </a:r>
          </a:p>
        </p:txBody>
      </p:sp>
      <p:pic>
        <p:nvPicPr>
          <p:cNvPr id="6" name="image13.png">
            <a:extLst>
              <a:ext uri="{FF2B5EF4-FFF2-40B4-BE49-F238E27FC236}">
                <a16:creationId xmlns:a16="http://schemas.microsoft.com/office/drawing/2014/main" id="{A965DB52-0941-9C5A-5E3C-3B89468E3AA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99241" y="1217948"/>
            <a:ext cx="7393518" cy="4422104"/>
          </a:xfrm>
          <a:prstGeom prst="rect">
            <a:avLst/>
          </a:prstGeom>
          <a:ln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7CD891-9D91-A3EA-7154-01DC71C62FA8}"/>
              </a:ext>
            </a:extLst>
          </p:cNvPr>
          <p:cNvSpPr/>
          <p:nvPr/>
        </p:nvSpPr>
        <p:spPr>
          <a:xfrm>
            <a:off x="4778477" y="1217948"/>
            <a:ext cx="5368413" cy="466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An example from SCM: soil vertical properties</a:t>
            </a:r>
          </a:p>
        </p:txBody>
      </p:sp>
      <p:pic>
        <p:nvPicPr>
          <p:cNvPr id="6" name="image13.png">
            <a:extLst>
              <a:ext uri="{FF2B5EF4-FFF2-40B4-BE49-F238E27FC236}">
                <a16:creationId xmlns:a16="http://schemas.microsoft.com/office/drawing/2014/main" id="{A965DB52-0941-9C5A-5E3C-3B89468E3AA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99241" y="1217948"/>
            <a:ext cx="7393518" cy="4422104"/>
          </a:xfrm>
          <a:prstGeom prst="rect">
            <a:avLst/>
          </a:prstGeom>
          <a:ln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7CD891-9D91-A3EA-7154-01DC71C62FA8}"/>
              </a:ext>
            </a:extLst>
          </p:cNvPr>
          <p:cNvSpPr/>
          <p:nvPr/>
        </p:nvSpPr>
        <p:spPr>
          <a:xfrm>
            <a:off x="7492181" y="1217948"/>
            <a:ext cx="2654709" cy="466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9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An example from SCM: soil vertical properties</a:t>
            </a:r>
          </a:p>
        </p:txBody>
      </p:sp>
      <p:pic>
        <p:nvPicPr>
          <p:cNvPr id="6" name="image13.png">
            <a:extLst>
              <a:ext uri="{FF2B5EF4-FFF2-40B4-BE49-F238E27FC236}">
                <a16:creationId xmlns:a16="http://schemas.microsoft.com/office/drawing/2014/main" id="{A965DB52-0941-9C5A-5E3C-3B89468E3AA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99241" y="1217948"/>
            <a:ext cx="7393518" cy="442210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1965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An example from SCM: soil vertical properties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F1658-1EAF-46A5-A5D4-6278699F13B1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837BC2-C48F-34A7-F4A8-FC285CD90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34" y="2934528"/>
            <a:ext cx="8514307" cy="3869871"/>
          </a:xfrm>
          <a:prstGeom prst="rect">
            <a:avLst/>
          </a:prstGeom>
        </p:spPr>
      </p:pic>
      <p:pic>
        <p:nvPicPr>
          <p:cNvPr id="4" name="image13.png">
            <a:extLst>
              <a:ext uri="{FF2B5EF4-FFF2-40B4-BE49-F238E27FC236}">
                <a16:creationId xmlns:a16="http://schemas.microsoft.com/office/drawing/2014/main" id="{B4E682E2-2851-456F-C316-E15E3277166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6959" y="977526"/>
            <a:ext cx="4016827" cy="240248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2594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Challenges in coupling hydrological and atmospheric processes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1"/>
          </p:nvPr>
        </p:nvSpPr>
        <p:spPr>
          <a:xfrm>
            <a:off x="459859" y="1586620"/>
            <a:ext cx="11236511" cy="423947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﻿Heterogeneities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Snow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Soil moisture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Scale discrepancies between observations and models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Motivation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B934C-3680-7850-DE9A-9A4C6E36E8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AFCE3E-B0FA-5A5D-BFCB-A1E04D4D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241"/>
            <a:ext cx="5821719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C7ED1F-83E5-CAF8-DD56-175AE93F7344}"/>
              </a:ext>
            </a:extLst>
          </p:cNvPr>
          <p:cNvSpPr txBox="1"/>
          <p:nvPr/>
        </p:nvSpPr>
        <p:spPr>
          <a:xfrm>
            <a:off x="272143" y="5607298"/>
            <a:ext cx="43651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From </a:t>
            </a:r>
            <a:r>
              <a:rPr lang="en-US" sz="2600" dirty="0" err="1"/>
              <a:t>Santanello</a:t>
            </a:r>
            <a:r>
              <a:rPr lang="en-US" sz="2600" dirty="0"/>
              <a:t> et al., 2018 </a:t>
            </a:r>
          </a:p>
          <a:p>
            <a:r>
              <a:rPr lang="en-US" sz="2600" dirty="0"/>
              <a:t>Courtesy of M. Ek</a:t>
            </a:r>
          </a:p>
        </p:txBody>
      </p:sp>
    </p:spTree>
    <p:extLst>
      <p:ext uri="{BB962C8B-B14F-4D97-AF65-F5344CB8AC3E}">
        <p14:creationId xmlns:p14="http://schemas.microsoft.com/office/powerpoint/2010/main" val="264204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An example from SGP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en-US" dirty="0"/>
              <a:t>: soil temperature and moisture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EC85B-847F-961F-E4D7-B1A615C5984E}"/>
              </a:ext>
            </a:extLst>
          </p:cNvPr>
          <p:cNvSpPr txBox="1"/>
          <p:nvPr/>
        </p:nvSpPr>
        <p:spPr>
          <a:xfrm>
            <a:off x="697747" y="5862325"/>
            <a:ext cx="454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soil temperature (May 10 – May 20)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799A9-25B9-9C15-78F6-33BD481B77BE}"/>
              </a:ext>
            </a:extLst>
          </p:cNvPr>
          <p:cNvSpPr txBox="1"/>
          <p:nvPr/>
        </p:nvSpPr>
        <p:spPr>
          <a:xfrm>
            <a:off x="7120682" y="5862325"/>
            <a:ext cx="419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soil moisture (May 10 – May 20)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AD0F4C-CD16-A58C-048A-62B1FC2BB03D}"/>
              </a:ext>
            </a:extLst>
          </p:cNvPr>
          <p:cNvSpPr/>
          <p:nvPr/>
        </p:nvSpPr>
        <p:spPr>
          <a:xfrm>
            <a:off x="0" y="6373928"/>
            <a:ext cx="9592887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Measurements were made using three sensors (west, south, east). They are about 1 m from each other.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6B1A60-0C4D-CF94-C850-BEA7DE31B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3771"/>
            <a:ext cx="5943600" cy="5094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2BF201-1D62-4172-7B54-3960EF8C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853771"/>
            <a:ext cx="5943600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16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An example from SGP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en-US" dirty="0"/>
              <a:t>: soil temperature and moisture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1B555-BFF0-C9C6-E141-0E558BF0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76911"/>
            <a:ext cx="6035040" cy="3448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5A8AFB-D22B-B296-20D7-8543F32E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1176911"/>
            <a:ext cx="6035040" cy="3448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9FC30-C38B-16E6-50D6-9707E7141FE3}"/>
              </a:ext>
            </a:extLst>
          </p:cNvPr>
          <p:cNvSpPr txBox="1"/>
          <p:nvPr/>
        </p:nvSpPr>
        <p:spPr>
          <a:xfrm>
            <a:off x="1406918" y="4669299"/>
            <a:ext cx="322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of soil temperature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487CB-D2F2-AF4F-1998-01B2B5356B5B}"/>
              </a:ext>
            </a:extLst>
          </p:cNvPr>
          <p:cNvSpPr txBox="1"/>
          <p:nvPr/>
        </p:nvSpPr>
        <p:spPr>
          <a:xfrm>
            <a:off x="7764865" y="4667559"/>
            <a:ext cx="281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of soil moisture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4B6DDD-1DA5-AE3A-3AC6-37E31D91162D}"/>
              </a:ext>
            </a:extLst>
          </p:cNvPr>
          <p:cNvSpPr/>
          <p:nvPr/>
        </p:nvSpPr>
        <p:spPr>
          <a:xfrm>
            <a:off x="0" y="6373928"/>
            <a:ext cx="9592887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Measurements were made using three sensors (west, south, east). They are about 1 m from each 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4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Proposed 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1470665-59EC-6B3F-097C-E3CD2B390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59" y="2410690"/>
            <a:ext cx="11236511" cy="3415403"/>
          </a:xfrm>
          <a:prstGeom prst="rect">
            <a:avLst/>
          </a:prstGeom>
        </p:spPr>
        <p:txBody>
          <a:bodyPr anchor="t"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Understand and model surface heterogeneities.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1F8E5-2DB2-AB82-4C56-E606FCCF86D2}"/>
              </a:ext>
            </a:extLst>
          </p:cNvPr>
          <p:cNvSpPr txBox="1"/>
          <p:nvPr/>
        </p:nvSpPr>
        <p:spPr>
          <a:xfrm>
            <a:off x="0" y="1410361"/>
            <a:ext cx="772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Using SAIL/SPLASH/SOS observations to:</a:t>
            </a:r>
          </a:p>
        </p:txBody>
      </p:sp>
    </p:spTree>
    <p:extLst>
      <p:ext uri="{BB962C8B-B14F-4D97-AF65-F5344CB8AC3E}">
        <p14:creationId xmlns:p14="http://schemas.microsoft.com/office/powerpoint/2010/main" val="500292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r>
              <a:rPr lang="en-US" dirty="0"/>
              <a:t>Proposed 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1470665-59EC-6B3F-097C-E3CD2B390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59" y="2410690"/>
            <a:ext cx="11236511" cy="3415403"/>
          </a:xfrm>
          <a:prstGeom prst="rect">
            <a:avLst/>
          </a:prstGeom>
        </p:spPr>
        <p:txBody>
          <a:bodyPr anchor="t"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Understand and model surface heterogeneities.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Understand and model impacts of surface heterogeneities on atmospheric processes.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1F8E5-2DB2-AB82-4C56-E606FCCF86D2}"/>
              </a:ext>
            </a:extLst>
          </p:cNvPr>
          <p:cNvSpPr txBox="1"/>
          <p:nvPr/>
        </p:nvSpPr>
        <p:spPr>
          <a:xfrm>
            <a:off x="0" y="1410361"/>
            <a:ext cx="772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Using SAIL/SPLASH/SOS observations to:</a:t>
            </a:r>
          </a:p>
        </p:txBody>
      </p:sp>
    </p:spTree>
    <p:extLst>
      <p:ext uri="{BB962C8B-B14F-4D97-AF65-F5344CB8AC3E}">
        <p14:creationId xmlns:p14="http://schemas.microsoft.com/office/powerpoint/2010/main" val="240774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Motivation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>
          <a:xfrm>
            <a:off x="6157717" y="3533727"/>
            <a:ext cx="5938157" cy="207357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Understanding and modeling hydrological processes are important for advancing the study of land–atmosphere interactions.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B934C-3680-7850-DE9A-9A4C6E36E8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AFCE3E-B0FA-5A5D-BFCB-A1E04D4D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241"/>
            <a:ext cx="5821719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C7ED1F-83E5-CAF8-DD56-175AE93F7344}"/>
              </a:ext>
            </a:extLst>
          </p:cNvPr>
          <p:cNvSpPr txBox="1"/>
          <p:nvPr/>
        </p:nvSpPr>
        <p:spPr>
          <a:xfrm>
            <a:off x="272143" y="5607298"/>
            <a:ext cx="43651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From </a:t>
            </a:r>
            <a:r>
              <a:rPr lang="en-US" sz="2600" dirty="0" err="1"/>
              <a:t>Santanello</a:t>
            </a:r>
            <a:r>
              <a:rPr lang="en-US" sz="2600" dirty="0"/>
              <a:t> et al., 2018 </a:t>
            </a:r>
          </a:p>
          <a:p>
            <a:r>
              <a:rPr lang="en-US" sz="2600" dirty="0"/>
              <a:t>Courtesy of M. Ek</a:t>
            </a:r>
          </a:p>
        </p:txBody>
      </p:sp>
    </p:spTree>
    <p:extLst>
      <p:ext uri="{BB962C8B-B14F-4D97-AF65-F5344CB8AC3E}">
        <p14:creationId xmlns:p14="http://schemas.microsoft.com/office/powerpoint/2010/main" val="216554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Challenges in coupling hydrological and atmospheric processes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1"/>
          </p:nvPr>
        </p:nvSpPr>
        <p:spPr>
          <a:xfrm>
            <a:off x="459859" y="1586620"/>
            <a:ext cx="11236511" cy="423947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﻿Heterogeneities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Challenges in coupling hydrological and atmospheric processes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1"/>
          </p:nvPr>
        </p:nvSpPr>
        <p:spPr>
          <a:xfrm>
            <a:off x="459859" y="1586620"/>
            <a:ext cx="11236511" cy="423947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Heterogeneities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r>
              <a:rPr lang="en-US" dirty="0"/>
              <a:t>An example from RAP: simulated SWE vs SNODAS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46A29-BE7A-E771-D6FE-883D3C9D5D0E}"/>
              </a:ext>
            </a:extLst>
          </p:cNvPr>
          <p:cNvSpPr txBox="1"/>
          <p:nvPr/>
        </p:nvSpPr>
        <p:spPr>
          <a:xfrm>
            <a:off x="2967210" y="4263751"/>
            <a:ext cx="6257579" cy="461665"/>
          </a:xfrm>
          <a:prstGeom prst="rect">
            <a:avLst/>
          </a:prstGeom>
          <a:noFill/>
          <a:ln>
            <a:solidFill>
              <a:srgbClr val="00944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RAP 6-h SWE forecast and SNODAS (Jan 4, 2017)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B7391-3819-CD75-E8E1-84D773D8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4" y="1179523"/>
            <a:ext cx="11949692" cy="30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2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r>
              <a:rPr lang="en-US" dirty="0"/>
              <a:t>An example from RAP: simulated SWE vs SNODAS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46A29-BE7A-E771-D6FE-883D3C9D5D0E}"/>
              </a:ext>
            </a:extLst>
          </p:cNvPr>
          <p:cNvSpPr txBox="1"/>
          <p:nvPr/>
        </p:nvSpPr>
        <p:spPr>
          <a:xfrm>
            <a:off x="2967210" y="4263751"/>
            <a:ext cx="6257579" cy="461665"/>
          </a:xfrm>
          <a:prstGeom prst="rect">
            <a:avLst/>
          </a:prstGeom>
          <a:noFill/>
          <a:ln>
            <a:solidFill>
              <a:srgbClr val="00944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RAP 6-h SWE forecast and SNODAS (Jan 4, 2017)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B7391-3819-CD75-E8E1-84D773D8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4" y="1179523"/>
            <a:ext cx="11949692" cy="3004300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827034EB-FE4B-E73B-776A-9CC1D7A45B68}"/>
              </a:ext>
            </a:extLst>
          </p:cNvPr>
          <p:cNvSpPr/>
          <p:nvPr/>
        </p:nvSpPr>
        <p:spPr>
          <a:xfrm>
            <a:off x="5291868" y="4807930"/>
            <a:ext cx="4690332" cy="1600199"/>
          </a:xfrm>
          <a:prstGeom prst="wedgeEllipseCallout">
            <a:avLst>
              <a:gd name="adj1" fmla="val -20137"/>
              <a:gd name="adj2" fmla="val 716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simulated SWE was lower than SNODAS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967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r>
              <a:rPr lang="en-US" dirty="0"/>
              <a:t>An example from RAP: simulated SWE vs SNOTEL </a:t>
            </a:r>
            <a:r>
              <a:rPr lang="en-US" dirty="0" err="1"/>
              <a:t>obs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3ACB60-A17F-E489-D1D7-A867AC47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" y="1186571"/>
            <a:ext cx="4657537" cy="2804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9F321-3213-1EED-25A1-A677EE8C7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"/>
          <a:stretch/>
        </p:blipFill>
        <p:spPr>
          <a:xfrm>
            <a:off x="5307565" y="1186571"/>
            <a:ext cx="4657537" cy="2804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AEAA52-D42C-F3CA-03A3-B9F7BDD7B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59" y="3991443"/>
            <a:ext cx="4633690" cy="2804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6CBB25-F09B-1D7D-70BC-24DB20DD3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313" y="4053128"/>
            <a:ext cx="4667887" cy="28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1056364"/>
          </a:xfrm>
        </p:spPr>
        <p:txBody>
          <a:bodyPr anchor="ctr">
            <a:normAutofit/>
          </a:bodyPr>
          <a:lstStyle/>
          <a:p>
            <a:r>
              <a:rPr lang="en-US" dirty="0"/>
              <a:t>An example from RAP: simulated SWE vs SNOTEL </a:t>
            </a:r>
            <a:r>
              <a:rPr lang="en-US" dirty="0" err="1"/>
              <a:t>obs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86B7-1943-11F7-CC26-9A58827B1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6CF1658-1EAF-46A5-A5D4-6278699F13B1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3ACB60-A17F-E489-D1D7-A867AC47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" y="1186571"/>
            <a:ext cx="4657537" cy="2804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9F321-3213-1EED-25A1-A677EE8C7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"/>
          <a:stretch/>
        </p:blipFill>
        <p:spPr>
          <a:xfrm>
            <a:off x="5307565" y="1186571"/>
            <a:ext cx="4657537" cy="2804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AEAA52-D42C-F3CA-03A3-B9F7BDD7B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59" y="3991443"/>
            <a:ext cx="4633690" cy="2804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6CBB25-F09B-1D7D-70BC-24DB20DD3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313" y="4053128"/>
            <a:ext cx="4667887" cy="2804872"/>
          </a:xfrm>
          <a:prstGeom prst="rect">
            <a:avLst/>
          </a:prstGeom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60D53DDE-4B37-841D-7303-050EBA1665AC}"/>
              </a:ext>
            </a:extLst>
          </p:cNvPr>
          <p:cNvSpPr/>
          <p:nvPr/>
        </p:nvSpPr>
        <p:spPr>
          <a:xfrm>
            <a:off x="8129981" y="4121650"/>
            <a:ext cx="4062019" cy="1363361"/>
          </a:xfrm>
          <a:prstGeom prst="wedgeEllipseCallout">
            <a:avLst>
              <a:gd name="adj1" fmla="val 26696"/>
              <a:gd name="adj2" fmla="val 7552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simulated SWE was smaller than SNOTEL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442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52193</TotalTime>
  <Words>484</Words>
  <Application>Microsoft Macintosh PowerPoint</Application>
  <PresentationFormat>Widescreen</PresentationFormat>
  <Paragraphs>88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TimesNewRomanPSMT</vt:lpstr>
      <vt:lpstr>Arial</vt:lpstr>
      <vt:lpstr>Calibri</vt:lpstr>
      <vt:lpstr>Calibri Light</vt:lpstr>
      <vt:lpstr>Office Theme</vt:lpstr>
      <vt:lpstr>1_Office Theme</vt:lpstr>
      <vt:lpstr>Exploring impacts of mountain hydrologic processes on atmospheric boundary layer using SAIL/SPLASH/SOS observations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Saskatchewan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Adapa, Phani</dc:creator>
  <cp:lastModifiedBy>He, Siwei</cp:lastModifiedBy>
  <cp:revision>2639</cp:revision>
  <cp:lastPrinted>2023-05-09T03:48:40Z</cp:lastPrinted>
  <dcterms:created xsi:type="dcterms:W3CDTF">2016-11-23T17:23:43Z</dcterms:created>
  <dcterms:modified xsi:type="dcterms:W3CDTF">2023-11-01T21:09:03Z</dcterms:modified>
</cp:coreProperties>
</file>