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4"/>
    <p:sldMasterId id="2147483739" r:id="rId5"/>
    <p:sldMasterId id="2147483762" r:id="rId6"/>
  </p:sldMasterIdLst>
  <p:notesMasterIdLst>
    <p:notesMasterId r:id="rId20"/>
  </p:notesMasterIdLst>
  <p:handoutMasterIdLst>
    <p:handoutMasterId r:id="rId21"/>
  </p:handoutMasterIdLst>
  <p:sldIdLst>
    <p:sldId id="493" r:id="rId7"/>
    <p:sldId id="619" r:id="rId8"/>
    <p:sldId id="952" r:id="rId9"/>
    <p:sldId id="623" r:id="rId10"/>
    <p:sldId id="3712" r:id="rId11"/>
    <p:sldId id="953" r:id="rId12"/>
    <p:sldId id="945" r:id="rId13"/>
    <p:sldId id="946" r:id="rId14"/>
    <p:sldId id="954" r:id="rId15"/>
    <p:sldId id="933" r:id="rId16"/>
    <p:sldId id="3713" r:id="rId17"/>
    <p:sldId id="950" r:id="rId18"/>
    <p:sldId id="925" r:id="rId1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  <p:cmAuthor id="1" name="Hansen, Rose" initials="HR" lastIdx="6" clrIdx="1">
    <p:extLst>
      <p:ext uri="{19B8F6BF-5375-455C-9EA6-DF929625EA0E}">
        <p15:presenceInfo xmlns:p15="http://schemas.microsoft.com/office/powerpoint/2012/main" userId="S::hansen58@llnl.gov::8e597963-d292-4e27-b05c-efbcee81bf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E79"/>
    <a:srgbClr val="FF40FF"/>
    <a:srgbClr val="0432FF"/>
    <a:srgbClr val="009051"/>
    <a:srgbClr val="0096FF"/>
    <a:srgbClr val="296689"/>
    <a:srgbClr val="009193"/>
    <a:srgbClr val="FF2600"/>
    <a:srgbClr val="FF9300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95" autoAdjust="0"/>
    <p:restoredTop sz="90591" autoAdjust="0"/>
  </p:normalViewPr>
  <p:slideViewPr>
    <p:cSldViewPr snapToGrid="0">
      <p:cViewPr varScale="1">
        <p:scale>
          <a:sx n="102" d="100"/>
          <a:sy n="102" d="100"/>
        </p:scale>
        <p:origin x="200" y="1120"/>
      </p:cViewPr>
      <p:guideLst>
        <p:guide orient="horz" pos="905"/>
        <p:guide orient="horz" pos="4002"/>
        <p:guide pos="3840"/>
        <p:guide pos="64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11/1/23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11/1/23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4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4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3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37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6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10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310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6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9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3.emf"/><Relationship Id="rId4" Type="http://schemas.openxmlformats.org/officeDocument/2006/relationships/image" Target="../media/image2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iangle 24">
            <a:extLst>
              <a:ext uri="{FF2B5EF4-FFF2-40B4-BE49-F238E27FC236}">
                <a16:creationId xmlns:a16="http://schemas.microsoft.com/office/drawing/2014/main" id="{DAC50F8F-EAEF-8488-EB27-04E51C313365}"/>
              </a:ext>
            </a:extLst>
          </p:cNvPr>
          <p:cNvSpPr/>
          <p:nvPr userDrawn="1"/>
        </p:nvSpPr>
        <p:spPr bwMode="auto">
          <a:xfrm>
            <a:off x="501744" y="3223260"/>
            <a:ext cx="7576980" cy="3634740"/>
          </a:xfrm>
          <a:prstGeom prst="triangle">
            <a:avLst>
              <a:gd name="adj" fmla="val 53548"/>
            </a:avLst>
          </a:prstGeom>
          <a:solidFill>
            <a:srgbClr val="2683C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01E3CB5D-2FDD-E94B-3DEB-FF9E345310C1}"/>
              </a:ext>
            </a:extLst>
          </p:cNvPr>
          <p:cNvSpPr/>
          <p:nvPr userDrawn="1"/>
        </p:nvSpPr>
        <p:spPr bwMode="auto">
          <a:xfrm>
            <a:off x="18755" y="3053918"/>
            <a:ext cx="4808279" cy="3804082"/>
          </a:xfrm>
          <a:prstGeom prst="parallelogram">
            <a:avLst>
              <a:gd name="adj" fmla="val 113432"/>
            </a:avLst>
          </a:prstGeom>
          <a:solidFill>
            <a:srgbClr val="92D050"/>
          </a:solidFill>
          <a:ln>
            <a:noFill/>
            <a:headEnd/>
            <a:tailEnd/>
          </a:ln>
          <a:effectLst>
            <a:outerShdw blurRad="45000" dist="25000" dir="5400000" sx="1000" sy="1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9E30C6-B28D-3CF8-4EBC-BF6AD767D9E1}"/>
              </a:ext>
            </a:extLst>
          </p:cNvPr>
          <p:cNvGrpSpPr/>
          <p:nvPr userDrawn="1"/>
        </p:nvGrpSpPr>
        <p:grpSpPr>
          <a:xfrm>
            <a:off x="5079443" y="5062512"/>
            <a:ext cx="1096172" cy="1707049"/>
            <a:chOff x="5199021" y="4891142"/>
            <a:chExt cx="1096172" cy="17070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4231A-3BA0-1E74-0D0E-464A7C2DF005}"/>
                </a:ext>
              </a:extLst>
            </p:cNvPr>
            <p:cNvGrpSpPr/>
            <p:nvPr userDrawn="1"/>
          </p:nvGrpSpPr>
          <p:grpSpPr>
            <a:xfrm>
              <a:off x="5199021" y="4891142"/>
              <a:ext cx="1096172" cy="1707049"/>
              <a:chOff x="9277741" y="2346302"/>
              <a:chExt cx="1096172" cy="170704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87B7E-6BC0-652A-F9B4-6C23A6F7F9D7}"/>
                  </a:ext>
                </a:extLst>
              </p:cNvPr>
              <p:cNvSpPr txBox="1"/>
              <p:nvPr/>
            </p:nvSpPr>
            <p:spPr>
              <a:xfrm>
                <a:off x="9277741" y="3799435"/>
                <a:ext cx="1096172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00B050"/>
                    </a:solidFill>
                  </a:rPr>
                  <a:t>Storm Resolving</a:t>
                </a:r>
                <a:endParaRPr lang="en-US" sz="1100" b="1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6" name="Picture 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FBEA417-9DB4-5953-4262-29CA56DAF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77741" y="2346302"/>
                <a:ext cx="1096172" cy="3890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EB8F2-858E-4890-7125-96226F01C7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38" t="6442" r="23399" b="1124"/>
            <a:stretch/>
          </p:blipFill>
          <p:spPr>
            <a:xfrm>
              <a:off x="5199021" y="5266928"/>
              <a:ext cx="1096172" cy="1125578"/>
            </a:xfrm>
            <a:prstGeom prst="rect">
              <a:avLst/>
            </a:prstGeom>
          </p:spPr>
        </p:pic>
      </p:grp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70D584A-0DA9-99CA-863D-26F57A662B2A}"/>
              </a:ext>
            </a:extLst>
          </p:cNvPr>
          <p:cNvSpPr/>
          <p:nvPr userDrawn="1"/>
        </p:nvSpPr>
        <p:spPr bwMode="auto">
          <a:xfrm flipH="1">
            <a:off x="1765177" y="0"/>
            <a:ext cx="7430608" cy="6858000"/>
          </a:xfrm>
          <a:prstGeom prst="parallelogram">
            <a:avLst>
              <a:gd name="adj" fmla="val 97647"/>
            </a:avLst>
          </a:prstGeom>
          <a:solidFill>
            <a:srgbClr val="2683C6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BE15037D-6657-9E90-3888-8610ACD1B6B5}"/>
              </a:ext>
            </a:extLst>
          </p:cNvPr>
          <p:cNvSpPr/>
          <p:nvPr userDrawn="1"/>
        </p:nvSpPr>
        <p:spPr bwMode="auto">
          <a:xfrm flipH="1">
            <a:off x="1331717" y="0"/>
            <a:ext cx="7183513" cy="6858000"/>
          </a:xfrm>
          <a:prstGeom prst="parallelogram">
            <a:avLst>
              <a:gd name="adj" fmla="val 98423"/>
            </a:avLst>
          </a:prstGeom>
          <a:solidFill>
            <a:srgbClr val="92D050"/>
          </a:solidFill>
          <a:ln w="0">
            <a:noFill/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7" name="Graphic 26" descr="Rope Knot with solid fill">
            <a:extLst>
              <a:ext uri="{FF2B5EF4-FFF2-40B4-BE49-F238E27FC236}">
                <a16:creationId xmlns:a16="http://schemas.microsoft.com/office/drawing/2014/main" id="{FF3CD082-C5B6-439C-A77C-E92BCE4A17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33987">
            <a:off x="3979662" y="5613834"/>
            <a:ext cx="960415" cy="6244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E8ABEF0-6D44-7343-7833-8C4A003FA82D}"/>
              </a:ext>
            </a:extLst>
          </p:cNvPr>
          <p:cNvSpPr/>
          <p:nvPr userDrawn="1"/>
        </p:nvSpPr>
        <p:spPr>
          <a:xfrm>
            <a:off x="2947342" y="5409942"/>
            <a:ext cx="301176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THREAD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6CA3DD-F285-F9F5-7F15-FFEA0EB7D723}"/>
              </a:ext>
            </a:extLst>
          </p:cNvPr>
          <p:cNvSpPr txBox="1"/>
          <p:nvPr userDrawn="1"/>
        </p:nvSpPr>
        <p:spPr>
          <a:xfrm>
            <a:off x="3943566" y="6085707"/>
            <a:ext cx="1806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LLNL ASR SFA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DE73E7-D977-4F6B-E910-4DDB1F643F6D}"/>
              </a:ext>
            </a:extLst>
          </p:cNvPr>
          <p:cNvGrpSpPr/>
          <p:nvPr userDrawn="1"/>
        </p:nvGrpSpPr>
        <p:grpSpPr>
          <a:xfrm>
            <a:off x="492149" y="712359"/>
            <a:ext cx="3263900" cy="1098421"/>
            <a:chOff x="20356" y="914227"/>
            <a:chExt cx="3819717" cy="1098421"/>
          </a:xfrm>
        </p:grpSpPr>
        <p:pic>
          <p:nvPicPr>
            <p:cNvPr id="31" name="Picture 3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6609C73-B0BA-7455-965E-059E96960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0836" y="914227"/>
              <a:ext cx="1792176" cy="8453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F78EFD-C774-FC3A-36BC-FCEAC2FDC793}"/>
                </a:ext>
              </a:extLst>
            </p:cNvPr>
            <p:cNvSpPr txBox="1"/>
            <p:nvPr userDrawn="1"/>
          </p:nvSpPr>
          <p:spPr>
            <a:xfrm>
              <a:off x="20356" y="1674094"/>
              <a:ext cx="381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Science Focus Area (SFA)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11C6A56-F2BF-54FE-14A4-A4B9FF3F73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22" y="4561183"/>
            <a:ext cx="1522273" cy="2566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0EA7ED-1AAD-7A27-B049-FEE270C8CB57}"/>
              </a:ext>
            </a:extLst>
          </p:cNvPr>
          <p:cNvGrpSpPr/>
          <p:nvPr userDrawn="1"/>
        </p:nvGrpSpPr>
        <p:grpSpPr>
          <a:xfrm>
            <a:off x="2687812" y="5100947"/>
            <a:ext cx="1090672" cy="1661576"/>
            <a:chOff x="3448919" y="1552844"/>
            <a:chExt cx="2651775" cy="2730469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83D648D-3A70-361C-0976-AED20477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8919" y="1552844"/>
              <a:ext cx="2651775" cy="81422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E4B4A0-B7A7-514B-2FC0-D3ABD4530D22}"/>
                </a:ext>
              </a:extLst>
            </p:cNvPr>
            <p:cNvGrpSpPr/>
            <p:nvPr userDrawn="1"/>
          </p:nvGrpSpPr>
          <p:grpSpPr>
            <a:xfrm>
              <a:off x="3448919" y="2352473"/>
              <a:ext cx="2651775" cy="1930840"/>
              <a:chOff x="3448919" y="2352473"/>
              <a:chExt cx="2651775" cy="193084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90DEBFF-112E-6FBE-E3D3-F5BEA9477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>
              <a:xfrm>
                <a:off x="3448921" y="2352473"/>
                <a:ext cx="2651773" cy="193084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74D27D-7FC2-D47D-1889-F099F27A72D3}"/>
                  </a:ext>
                </a:extLst>
              </p:cNvPr>
              <p:cNvSpPr/>
              <p:nvPr userDrawn="1"/>
            </p:nvSpPr>
            <p:spPr>
              <a:xfrm>
                <a:off x="3448919" y="3469085"/>
                <a:ext cx="450071" cy="814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5F40E62-A86A-DDD8-F291-C2D25B135268}"/>
              </a:ext>
            </a:extLst>
          </p:cNvPr>
          <p:cNvSpPr txBox="1"/>
          <p:nvPr userDrawn="1"/>
        </p:nvSpPr>
        <p:spPr>
          <a:xfrm>
            <a:off x="492149" y="2116008"/>
            <a:ext cx="3819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Tying in High Resolution E3SM with ARM Data (THREAD)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ree_Column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B1104A4-804C-A64A-A1B7-FCD2777E549A}"/>
              </a:ext>
            </a:extLst>
          </p:cNvPr>
          <p:cNvSpPr/>
          <p:nvPr userDrawn="1"/>
        </p:nvSpPr>
        <p:spPr bwMode="auto">
          <a:xfrm>
            <a:off x="4084323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09" y="716382"/>
            <a:ext cx="3511947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075FE-7811-F046-B71C-FAE041E9887A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8DAD72-FEB8-649C-1662-4507A40BD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ree_Column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94814A-E444-1D4C-8E14-1EE0F5260DE0}"/>
              </a:ext>
            </a:extLst>
          </p:cNvPr>
          <p:cNvSpPr/>
          <p:nvPr userDrawn="1"/>
        </p:nvSpPr>
        <p:spPr bwMode="auto">
          <a:xfrm>
            <a:off x="8146048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0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D9C11-AB32-A748-85D5-F84BABFCC161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7500D-0078-1533-F630-4B8C0D585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8A218-4D44-D947-8A8B-38BD7F765BD4}"/>
              </a:ext>
            </a:extLst>
          </p:cNvPr>
          <p:cNvSpPr/>
          <p:nvPr userDrawn="1"/>
        </p:nvSpPr>
        <p:spPr bwMode="auto">
          <a:xfrm>
            <a:off x="-8076" y="0"/>
            <a:ext cx="122000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757" y="631178"/>
            <a:ext cx="10724644" cy="594797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1620" y="1436688"/>
            <a:ext cx="5126545" cy="4881532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565E007-6623-E149-A973-BB07C95C9763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10B97-7259-0748-8381-C286EEE980D3}"/>
              </a:ext>
            </a:extLst>
          </p:cNvPr>
          <p:cNvSpPr/>
          <p:nvPr userDrawn="1"/>
        </p:nvSpPr>
        <p:spPr>
          <a:xfrm>
            <a:off x="0" y="131101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6E3F0A-7B16-A777-EA74-DB5929452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245" y="1073891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19510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/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4AF23-646A-1045-8842-17102567134E}"/>
              </a:ext>
            </a:extLst>
          </p:cNvPr>
          <p:cNvSpPr/>
          <p:nvPr userDrawn="1"/>
        </p:nvSpPr>
        <p:spPr>
          <a:xfrm>
            <a:off x="0" y="1228281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9DE68-3724-4CF1-3F43-17FB6DF17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9513" y="978604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ar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89B14A-145A-DB45-86CF-FB7166925281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19510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C23B7FF-B0E7-1241-948D-EE06432D7188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E2ECC-BF30-8C40-8C4F-59B33A829DC6}"/>
              </a:ext>
            </a:extLst>
          </p:cNvPr>
          <p:cNvSpPr/>
          <p:nvPr userDrawn="1"/>
        </p:nvSpPr>
        <p:spPr>
          <a:xfrm>
            <a:off x="0" y="1228281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269A9-1924-DA0D-8854-D3FED8736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9513" y="978604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8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A8A9109D-3A6B-9440-BB1A-863263CDE05A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F638-392C-91E3-936A-3CBD71A7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FE39AE-371E-0DB6-ECD3-1F7EA929849F}"/>
              </a:ext>
            </a:extLst>
          </p:cNvPr>
          <p:cNvGrpSpPr/>
          <p:nvPr userDrawn="1"/>
        </p:nvGrpSpPr>
        <p:grpSpPr>
          <a:xfrm>
            <a:off x="8006644" y="1645087"/>
            <a:ext cx="2836985" cy="3185396"/>
            <a:chOff x="8978191" y="1649520"/>
            <a:chExt cx="2836985" cy="318539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3FA82CF-7D73-026E-3480-85A97EC10EB0}"/>
                </a:ext>
              </a:extLst>
            </p:cNvPr>
            <p:cNvSpPr/>
            <p:nvPr/>
          </p:nvSpPr>
          <p:spPr>
            <a:xfrm>
              <a:off x="8978191" y="2001034"/>
              <a:ext cx="2836985" cy="2743200"/>
            </a:xfrm>
            <a:custGeom>
              <a:avLst/>
              <a:gdLst>
                <a:gd name="connsiteX0" fmla="*/ 586063 w 1172127"/>
                <a:gd name="connsiteY0" fmla="*/ 99295 h 1112991"/>
                <a:gd name="connsiteX1" fmla="*/ 128863 w 1172127"/>
                <a:gd name="connsiteY1" fmla="*/ 556495 h 1112991"/>
                <a:gd name="connsiteX2" fmla="*/ 586063 w 1172127"/>
                <a:gd name="connsiteY2" fmla="*/ 1013695 h 1112991"/>
                <a:gd name="connsiteX3" fmla="*/ 1043263 w 1172127"/>
                <a:gd name="connsiteY3" fmla="*/ 556495 h 1112991"/>
                <a:gd name="connsiteX4" fmla="*/ 586063 w 1172127"/>
                <a:gd name="connsiteY4" fmla="*/ 99295 h 1112991"/>
                <a:gd name="connsiteX5" fmla="*/ 0 w 1172127"/>
                <a:gd name="connsiteY5" fmla="*/ 0 h 1112991"/>
                <a:gd name="connsiteX6" fmla="*/ 1172127 w 1172127"/>
                <a:gd name="connsiteY6" fmla="*/ 0 h 1112991"/>
                <a:gd name="connsiteX7" fmla="*/ 1172127 w 1172127"/>
                <a:gd name="connsiteY7" fmla="*/ 1112991 h 1112991"/>
                <a:gd name="connsiteX8" fmla="*/ 0 w 1172127"/>
                <a:gd name="connsiteY8" fmla="*/ 1112991 h 111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2127" h="1112991">
                  <a:moveTo>
                    <a:pt x="586063" y="99295"/>
                  </a:moveTo>
                  <a:cubicBezTo>
                    <a:pt x="333558" y="99295"/>
                    <a:pt x="128863" y="303990"/>
                    <a:pt x="128863" y="556495"/>
                  </a:cubicBezTo>
                  <a:cubicBezTo>
                    <a:pt x="128863" y="809000"/>
                    <a:pt x="333558" y="1013695"/>
                    <a:pt x="586063" y="1013695"/>
                  </a:cubicBezTo>
                  <a:cubicBezTo>
                    <a:pt x="838568" y="1013695"/>
                    <a:pt x="1043263" y="809000"/>
                    <a:pt x="1043263" y="556495"/>
                  </a:cubicBezTo>
                  <a:cubicBezTo>
                    <a:pt x="1043263" y="303990"/>
                    <a:pt x="838568" y="99295"/>
                    <a:pt x="586063" y="99295"/>
                  </a:cubicBezTo>
                  <a:close/>
                  <a:moveTo>
                    <a:pt x="0" y="0"/>
                  </a:moveTo>
                  <a:lnTo>
                    <a:pt x="1172127" y="0"/>
                  </a:lnTo>
                  <a:lnTo>
                    <a:pt x="1172127" y="1112991"/>
                  </a:lnTo>
                  <a:lnTo>
                    <a:pt x="0" y="11129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A5B20F4D-8C5E-B662-285A-EAA46DD01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8359" y="1649520"/>
              <a:ext cx="1636543" cy="5978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4ECCE2-1B84-C420-B6AD-08EC5FE89CB8}"/>
                </a:ext>
              </a:extLst>
            </p:cNvPr>
            <p:cNvSpPr txBox="1"/>
            <p:nvPr/>
          </p:nvSpPr>
          <p:spPr>
            <a:xfrm>
              <a:off x="9383895" y="4373251"/>
              <a:ext cx="2363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Storm Resolving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2E5F6A-F0DA-E7AA-C953-3921F3F45636}"/>
              </a:ext>
            </a:extLst>
          </p:cNvPr>
          <p:cNvGrpSpPr/>
          <p:nvPr userDrawn="1"/>
        </p:nvGrpSpPr>
        <p:grpSpPr>
          <a:xfrm>
            <a:off x="3016101" y="1798553"/>
            <a:ext cx="2781899" cy="3047607"/>
            <a:chOff x="2003461" y="1450591"/>
            <a:chExt cx="2781899" cy="3047607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36B97D-2F4A-E63D-2736-80E5843C7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6656" y="1450591"/>
              <a:ext cx="2547744" cy="106400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828618-DD9A-CD40-03F4-53132DAE4B11}"/>
                </a:ext>
              </a:extLst>
            </p:cNvPr>
            <p:cNvGrpSpPr/>
            <p:nvPr/>
          </p:nvGrpSpPr>
          <p:grpSpPr>
            <a:xfrm>
              <a:off x="2003461" y="2345147"/>
              <a:ext cx="2781899" cy="2153051"/>
              <a:chOff x="2003461" y="2345147"/>
              <a:chExt cx="2781899" cy="215305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E0720F5-A8E1-E9B2-2ED7-FA891C5C2B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33586" y="2345147"/>
                <a:ext cx="2651774" cy="215305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ED5BFA-3FC4-D38E-0363-6B134CCEE680}"/>
                  </a:ext>
                </a:extLst>
              </p:cNvPr>
              <p:cNvSpPr/>
              <p:nvPr/>
            </p:nvSpPr>
            <p:spPr>
              <a:xfrm>
                <a:off x="2003461" y="3429000"/>
                <a:ext cx="575352" cy="814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CEFF8-7A3B-CE2A-E3D7-0B2A786C9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38" t="6442" r="23399" b="1124"/>
          <a:stretch/>
        </p:blipFill>
        <p:spPr>
          <a:xfrm>
            <a:off x="8494821" y="2345635"/>
            <a:ext cx="2028007" cy="2033135"/>
          </a:xfrm>
          <a:prstGeom prst="rect">
            <a:avLst/>
          </a:prstGeom>
        </p:spPr>
      </p:pic>
      <p:pic>
        <p:nvPicPr>
          <p:cNvPr id="17" name="Graphic 16" descr="Rope Knot with solid fill">
            <a:extLst>
              <a:ext uri="{FF2B5EF4-FFF2-40B4-BE49-F238E27FC236}">
                <a16:creationId xmlns:a16="http://schemas.microsoft.com/office/drawing/2014/main" id="{9D2AF3F9-80A2-768A-BBE4-51D44C497F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33987">
            <a:off x="6359452" y="3046739"/>
            <a:ext cx="1527366" cy="9931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44D06F-7DA4-EEB5-7C1E-4B8053B60789}"/>
              </a:ext>
            </a:extLst>
          </p:cNvPr>
          <p:cNvSpPr/>
          <p:nvPr userDrawn="1"/>
        </p:nvSpPr>
        <p:spPr>
          <a:xfrm>
            <a:off x="5605047" y="2548038"/>
            <a:ext cx="301176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296689"/>
                </a:solidFill>
              </a:rPr>
              <a:t>THREAD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FBD5B-F197-CAD5-73D5-5B105C5458C4}"/>
              </a:ext>
            </a:extLst>
          </p:cNvPr>
          <p:cNvSpPr txBox="1"/>
          <p:nvPr userDrawn="1"/>
        </p:nvSpPr>
        <p:spPr>
          <a:xfrm>
            <a:off x="6249291" y="3718405"/>
            <a:ext cx="180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6689"/>
                </a:solidFill>
              </a:rPr>
              <a:t>LLNL ASR SFA</a:t>
            </a:r>
          </a:p>
        </p:txBody>
      </p:sp>
    </p:spTree>
    <p:extLst>
      <p:ext uri="{BB962C8B-B14F-4D97-AF65-F5344CB8AC3E}">
        <p14:creationId xmlns:p14="http://schemas.microsoft.com/office/powerpoint/2010/main" val="195781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0317FD-D7B9-1649-8382-5EFC1DF915EE}"/>
              </a:ext>
            </a:extLst>
          </p:cNvPr>
          <p:cNvCxnSpPr>
            <a:cxnSpLocks/>
          </p:cNvCxnSpPr>
          <p:nvPr userDrawn="1"/>
        </p:nvCxnSpPr>
        <p:spPr>
          <a:xfrm>
            <a:off x="4502727" y="3622431"/>
            <a:ext cx="3089564" cy="0"/>
          </a:xfrm>
          <a:prstGeom prst="line">
            <a:avLst/>
          </a:prstGeom>
          <a:ln w="28575" cmpd="sng">
            <a:solidFill>
              <a:srgbClr val="A6D0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582978-52DD-8E4F-B60A-B19282F78650}"/>
              </a:ext>
            </a:extLst>
          </p:cNvPr>
          <p:cNvSpPr txBox="1"/>
          <p:nvPr userDrawn="1"/>
        </p:nvSpPr>
        <p:spPr>
          <a:xfrm>
            <a:off x="124691" y="6591452"/>
            <a:ext cx="11928764" cy="182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D2F83-4FCB-594D-8185-7038977A4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3" b="66477"/>
          <a:stretch/>
        </p:blipFill>
        <p:spPr>
          <a:xfrm>
            <a:off x="3569879" y="3673379"/>
            <a:ext cx="4979672" cy="695412"/>
          </a:xfrm>
          <a:prstGeom prst="rect">
            <a:avLst/>
          </a:prstGeom>
        </p:spPr>
      </p:pic>
      <p:pic>
        <p:nvPicPr>
          <p:cNvPr id="6" name="Graphic 5" descr="Rope Knot with solid fill">
            <a:extLst>
              <a:ext uri="{FF2B5EF4-FFF2-40B4-BE49-F238E27FC236}">
                <a16:creationId xmlns:a16="http://schemas.microsoft.com/office/drawing/2014/main" id="{C0A7FC87-311A-FA63-9215-FBD25A680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33987">
            <a:off x="5296031" y="2363848"/>
            <a:ext cx="1527366" cy="9931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2FAAE8-B7F0-9244-880E-094D11C6F847}"/>
              </a:ext>
            </a:extLst>
          </p:cNvPr>
          <p:cNvSpPr/>
          <p:nvPr userDrawn="1"/>
        </p:nvSpPr>
        <p:spPr>
          <a:xfrm>
            <a:off x="4541626" y="1865147"/>
            <a:ext cx="301176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296689"/>
                </a:solidFill>
              </a:rPr>
              <a:t>THREAD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04538-FAB9-D483-E0F4-DD9753BB9640}"/>
              </a:ext>
            </a:extLst>
          </p:cNvPr>
          <p:cNvSpPr txBox="1"/>
          <p:nvPr userDrawn="1"/>
        </p:nvSpPr>
        <p:spPr>
          <a:xfrm>
            <a:off x="5185870" y="3035514"/>
            <a:ext cx="180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6689"/>
                </a:solidFill>
              </a:rPr>
              <a:t>LLNL ASR SFA</a:t>
            </a:r>
          </a:p>
        </p:txBody>
      </p:sp>
    </p:spTree>
    <p:extLst>
      <p:ext uri="{BB962C8B-B14F-4D97-AF65-F5344CB8AC3E}">
        <p14:creationId xmlns:p14="http://schemas.microsoft.com/office/powerpoint/2010/main" val="312718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7576"/>
            <a:ext cx="10972800" cy="101070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3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>
            <a:extLst>
              <a:ext uri="{FF2B5EF4-FFF2-40B4-BE49-F238E27FC236}">
                <a16:creationId xmlns:a16="http://schemas.microsoft.com/office/drawing/2014/main" id="{E7B42523-4085-4178-8A35-6F0B66B380D7}"/>
              </a:ext>
            </a:extLst>
          </p:cNvPr>
          <p:cNvSpPr/>
          <p:nvPr userDrawn="1"/>
        </p:nvSpPr>
        <p:spPr>
          <a:xfrm>
            <a:off x="6329297" y="-10160"/>
            <a:ext cx="5961003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1ADCA39-FE79-465C-8297-DA35BB30CA77}"/>
              </a:ext>
            </a:extLst>
          </p:cNvPr>
          <p:cNvSpPr/>
          <p:nvPr userDrawn="1"/>
        </p:nvSpPr>
        <p:spPr>
          <a:xfrm>
            <a:off x="6105719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30F4BC-3878-4100-8B05-8A4C494C1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9411" y="1196752"/>
            <a:ext cx="2771354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7E4E13F-E655-4B19-BBB4-25EF1D5E4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219" y="1196752"/>
            <a:ext cx="2771354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A8C524D-4D77-4C2D-A51B-976A6012DF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027" y="1196752"/>
            <a:ext cx="2771354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072BA9-A74B-4AE9-AFD1-B9EED041C8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94834" y="1196752"/>
            <a:ext cx="2771354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DC0E1C56-871F-4515-8273-6654AC4A9B5B}"/>
              </a:ext>
            </a:extLst>
          </p:cNvPr>
          <p:cNvSpPr/>
          <p:nvPr userDrawn="1"/>
        </p:nvSpPr>
        <p:spPr>
          <a:xfrm>
            <a:off x="1001208" y="1196752"/>
            <a:ext cx="736606" cy="2159570"/>
          </a:xfrm>
          <a:prstGeom prst="parallelogram">
            <a:avLst>
              <a:gd name="adj" fmla="val 758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7777" y="5212595"/>
            <a:ext cx="5507941" cy="610820"/>
          </a:xfrm>
        </p:spPr>
        <p:txBody>
          <a:bodyPr anchor="b">
            <a:noAutofit/>
          </a:bodyPr>
          <a:lstStyle>
            <a:lvl1pPr algn="l">
              <a:defRPr lang="en-US" sz="4800" b="1" kern="1200" smtClean="0">
                <a:solidFill>
                  <a:schemeClr val="accent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578D6DB-6798-42D2-B9AD-FC6F1C72FC30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1AD17D-79C3-47C0-BAA4-5AF878E0F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59" y="5861140"/>
            <a:ext cx="5476714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494" indent="0">
              <a:buFontTx/>
              <a:buNone/>
              <a:defRPr sz="2400"/>
            </a:lvl2pPr>
            <a:lvl3pPr marL="1218986" indent="0">
              <a:buFontTx/>
              <a:buNone/>
              <a:defRPr sz="1800"/>
            </a:lvl3pPr>
            <a:lvl4pPr marL="1828480" indent="0">
              <a:buFontTx/>
              <a:buNone/>
              <a:defRPr sz="1600"/>
            </a:lvl4pPr>
            <a:lvl5pPr marL="2437973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984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418845"/>
            <a:ext cx="1097280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706038"/>
            <a:ext cx="10972800" cy="4754237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A6C52-43D9-09AF-2DFA-2BF5D6144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0E0B01-F13A-DE3A-E4F5-44FB808987AF}"/>
              </a:ext>
            </a:extLst>
          </p:cNvPr>
          <p:cNvSpPr/>
          <p:nvPr userDrawn="1"/>
        </p:nvSpPr>
        <p:spPr>
          <a:xfrm>
            <a:off x="0" y="-10160"/>
            <a:ext cx="12290300" cy="6887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E7B42523-4085-4178-8A35-6F0B66B380D7}"/>
              </a:ext>
            </a:extLst>
          </p:cNvPr>
          <p:cNvSpPr/>
          <p:nvPr userDrawn="1"/>
        </p:nvSpPr>
        <p:spPr>
          <a:xfrm>
            <a:off x="6329297" y="-10160"/>
            <a:ext cx="5961003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1ADCA39-FE79-465C-8297-DA35BB30CA77}"/>
              </a:ext>
            </a:extLst>
          </p:cNvPr>
          <p:cNvSpPr/>
          <p:nvPr userDrawn="1"/>
        </p:nvSpPr>
        <p:spPr>
          <a:xfrm>
            <a:off x="6105719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072BA9-A74B-4AE9-AFD1-B9EED041C8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44699" y="-17584"/>
            <a:ext cx="5938238" cy="6894536"/>
          </a:xfrm>
          <a:custGeom>
            <a:avLst/>
            <a:gdLst>
              <a:gd name="connsiteX0" fmla="*/ 0 w 4404720"/>
              <a:gd name="connsiteY0" fmla="*/ 6868160 h 6868160"/>
              <a:gd name="connsiteX1" fmla="*/ 1101180 w 4404720"/>
              <a:gd name="connsiteY1" fmla="*/ 0 h 6868160"/>
              <a:gd name="connsiteX2" fmla="*/ 4404720 w 4404720"/>
              <a:gd name="connsiteY2" fmla="*/ 0 h 6868160"/>
              <a:gd name="connsiteX3" fmla="*/ 3303540 w 4404720"/>
              <a:gd name="connsiteY3" fmla="*/ 6868160 h 6868160"/>
              <a:gd name="connsiteX4" fmla="*/ 0 w 4404720"/>
              <a:gd name="connsiteY4" fmla="*/ 6868160 h 6868160"/>
              <a:gd name="connsiteX0" fmla="*/ 0 w 5020182"/>
              <a:gd name="connsiteY0" fmla="*/ 6876952 h 6876952"/>
              <a:gd name="connsiteX1" fmla="*/ 1716642 w 5020182"/>
              <a:gd name="connsiteY1" fmla="*/ 0 h 6876952"/>
              <a:gd name="connsiteX2" fmla="*/ 5020182 w 5020182"/>
              <a:gd name="connsiteY2" fmla="*/ 0 h 6876952"/>
              <a:gd name="connsiteX3" fmla="*/ 3919002 w 5020182"/>
              <a:gd name="connsiteY3" fmla="*/ 6868160 h 6876952"/>
              <a:gd name="connsiteX4" fmla="*/ 0 w 5020182"/>
              <a:gd name="connsiteY4" fmla="*/ 6876952 h 6876952"/>
              <a:gd name="connsiteX0" fmla="*/ 0 w 5932441"/>
              <a:gd name="connsiteY0" fmla="*/ 6876952 h 6876952"/>
              <a:gd name="connsiteX1" fmla="*/ 1716642 w 5932441"/>
              <a:gd name="connsiteY1" fmla="*/ 0 h 6876952"/>
              <a:gd name="connsiteX2" fmla="*/ 5020182 w 5932441"/>
              <a:gd name="connsiteY2" fmla="*/ 0 h 6876952"/>
              <a:gd name="connsiteX3" fmla="*/ 5932441 w 5932441"/>
              <a:gd name="connsiteY3" fmla="*/ 6859368 h 6876952"/>
              <a:gd name="connsiteX4" fmla="*/ 0 w 5932441"/>
              <a:gd name="connsiteY4" fmla="*/ 6876952 h 6876952"/>
              <a:gd name="connsiteX0" fmla="*/ 0 w 5932441"/>
              <a:gd name="connsiteY0" fmla="*/ 6885744 h 6885744"/>
              <a:gd name="connsiteX1" fmla="*/ 1716642 w 5932441"/>
              <a:gd name="connsiteY1" fmla="*/ 8792 h 6885744"/>
              <a:gd name="connsiteX2" fmla="*/ 5908206 w 5932441"/>
              <a:gd name="connsiteY2" fmla="*/ 0 h 6885744"/>
              <a:gd name="connsiteX3" fmla="*/ 5932441 w 5932441"/>
              <a:gd name="connsiteY3" fmla="*/ 6868160 h 6885744"/>
              <a:gd name="connsiteX4" fmla="*/ 0 w 5932441"/>
              <a:gd name="connsiteY4" fmla="*/ 6885744 h 6885744"/>
              <a:gd name="connsiteX0" fmla="*/ 0 w 5936692"/>
              <a:gd name="connsiteY0" fmla="*/ 6894536 h 6894536"/>
              <a:gd name="connsiteX1" fmla="*/ 1716642 w 5936692"/>
              <a:gd name="connsiteY1" fmla="*/ 17584 h 6894536"/>
              <a:gd name="connsiteX2" fmla="*/ 5934583 w 5936692"/>
              <a:gd name="connsiteY2" fmla="*/ 0 h 6894536"/>
              <a:gd name="connsiteX3" fmla="*/ 5932441 w 5936692"/>
              <a:gd name="connsiteY3" fmla="*/ 6876952 h 6894536"/>
              <a:gd name="connsiteX4" fmla="*/ 0 w 5936692"/>
              <a:gd name="connsiteY4" fmla="*/ 6894536 h 68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92" h="6894536">
                <a:moveTo>
                  <a:pt x="0" y="6894536"/>
                </a:moveTo>
                <a:lnTo>
                  <a:pt x="1716642" y="17584"/>
                </a:lnTo>
                <a:lnTo>
                  <a:pt x="5934583" y="0"/>
                </a:lnTo>
                <a:cubicBezTo>
                  <a:pt x="5942661" y="2289387"/>
                  <a:pt x="5924363" y="4587565"/>
                  <a:pt x="5932441" y="6876952"/>
                </a:cubicBezTo>
                <a:lnTo>
                  <a:pt x="0" y="68945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7777" y="2204392"/>
            <a:ext cx="6290517" cy="610820"/>
          </a:xfrm>
        </p:spPr>
        <p:txBody>
          <a:bodyPr anchor="b">
            <a:noAutofit/>
          </a:bodyPr>
          <a:lstStyle>
            <a:lvl1pPr algn="l">
              <a:defRPr lang="en-US" sz="4800" b="1" kern="1200" smtClean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578D6DB-6798-42D2-B9AD-FC6F1C72FC30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1AD17D-79C3-47C0-BAA4-5AF878E0F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59" y="3642572"/>
            <a:ext cx="6254853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609494" indent="0">
              <a:buFontTx/>
              <a:buNone/>
              <a:defRPr sz="2400"/>
            </a:lvl2pPr>
            <a:lvl3pPr marL="1218986" indent="0">
              <a:buFontTx/>
              <a:buNone/>
              <a:defRPr sz="1800"/>
            </a:lvl3pPr>
            <a:lvl4pPr marL="1828480" indent="0">
              <a:buFontTx/>
              <a:buNone/>
              <a:defRPr sz="1600"/>
            </a:lvl4pPr>
            <a:lvl5pPr marL="2437973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835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>
            <a:extLst>
              <a:ext uri="{FF2B5EF4-FFF2-40B4-BE49-F238E27FC236}">
                <a16:creationId xmlns:a16="http://schemas.microsoft.com/office/drawing/2014/main" id="{E7B42523-4085-4178-8A35-6F0B66B380D7}"/>
              </a:ext>
            </a:extLst>
          </p:cNvPr>
          <p:cNvSpPr/>
          <p:nvPr userDrawn="1"/>
        </p:nvSpPr>
        <p:spPr>
          <a:xfrm>
            <a:off x="6329297" y="-10160"/>
            <a:ext cx="5961003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1ADCA39-FE79-465C-8297-DA35BB30CA77}"/>
              </a:ext>
            </a:extLst>
          </p:cNvPr>
          <p:cNvSpPr/>
          <p:nvPr userDrawn="1"/>
        </p:nvSpPr>
        <p:spPr>
          <a:xfrm>
            <a:off x="6105719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072BA9-A74B-4AE9-AFD1-B9EED041C8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44699" y="-17584"/>
            <a:ext cx="5938238" cy="6894536"/>
          </a:xfrm>
          <a:custGeom>
            <a:avLst/>
            <a:gdLst>
              <a:gd name="connsiteX0" fmla="*/ 0 w 4404720"/>
              <a:gd name="connsiteY0" fmla="*/ 6868160 h 6868160"/>
              <a:gd name="connsiteX1" fmla="*/ 1101180 w 4404720"/>
              <a:gd name="connsiteY1" fmla="*/ 0 h 6868160"/>
              <a:gd name="connsiteX2" fmla="*/ 4404720 w 4404720"/>
              <a:gd name="connsiteY2" fmla="*/ 0 h 6868160"/>
              <a:gd name="connsiteX3" fmla="*/ 3303540 w 4404720"/>
              <a:gd name="connsiteY3" fmla="*/ 6868160 h 6868160"/>
              <a:gd name="connsiteX4" fmla="*/ 0 w 4404720"/>
              <a:gd name="connsiteY4" fmla="*/ 6868160 h 6868160"/>
              <a:gd name="connsiteX0" fmla="*/ 0 w 5020182"/>
              <a:gd name="connsiteY0" fmla="*/ 6876952 h 6876952"/>
              <a:gd name="connsiteX1" fmla="*/ 1716642 w 5020182"/>
              <a:gd name="connsiteY1" fmla="*/ 0 h 6876952"/>
              <a:gd name="connsiteX2" fmla="*/ 5020182 w 5020182"/>
              <a:gd name="connsiteY2" fmla="*/ 0 h 6876952"/>
              <a:gd name="connsiteX3" fmla="*/ 3919002 w 5020182"/>
              <a:gd name="connsiteY3" fmla="*/ 6868160 h 6876952"/>
              <a:gd name="connsiteX4" fmla="*/ 0 w 5020182"/>
              <a:gd name="connsiteY4" fmla="*/ 6876952 h 6876952"/>
              <a:gd name="connsiteX0" fmla="*/ 0 w 5932441"/>
              <a:gd name="connsiteY0" fmla="*/ 6876952 h 6876952"/>
              <a:gd name="connsiteX1" fmla="*/ 1716642 w 5932441"/>
              <a:gd name="connsiteY1" fmla="*/ 0 h 6876952"/>
              <a:gd name="connsiteX2" fmla="*/ 5020182 w 5932441"/>
              <a:gd name="connsiteY2" fmla="*/ 0 h 6876952"/>
              <a:gd name="connsiteX3" fmla="*/ 5932441 w 5932441"/>
              <a:gd name="connsiteY3" fmla="*/ 6859368 h 6876952"/>
              <a:gd name="connsiteX4" fmla="*/ 0 w 5932441"/>
              <a:gd name="connsiteY4" fmla="*/ 6876952 h 6876952"/>
              <a:gd name="connsiteX0" fmla="*/ 0 w 5932441"/>
              <a:gd name="connsiteY0" fmla="*/ 6885744 h 6885744"/>
              <a:gd name="connsiteX1" fmla="*/ 1716642 w 5932441"/>
              <a:gd name="connsiteY1" fmla="*/ 8792 h 6885744"/>
              <a:gd name="connsiteX2" fmla="*/ 5908206 w 5932441"/>
              <a:gd name="connsiteY2" fmla="*/ 0 h 6885744"/>
              <a:gd name="connsiteX3" fmla="*/ 5932441 w 5932441"/>
              <a:gd name="connsiteY3" fmla="*/ 6868160 h 6885744"/>
              <a:gd name="connsiteX4" fmla="*/ 0 w 5932441"/>
              <a:gd name="connsiteY4" fmla="*/ 6885744 h 6885744"/>
              <a:gd name="connsiteX0" fmla="*/ 0 w 5936692"/>
              <a:gd name="connsiteY0" fmla="*/ 6894536 h 6894536"/>
              <a:gd name="connsiteX1" fmla="*/ 1716642 w 5936692"/>
              <a:gd name="connsiteY1" fmla="*/ 17584 h 6894536"/>
              <a:gd name="connsiteX2" fmla="*/ 5934583 w 5936692"/>
              <a:gd name="connsiteY2" fmla="*/ 0 h 6894536"/>
              <a:gd name="connsiteX3" fmla="*/ 5932441 w 5936692"/>
              <a:gd name="connsiteY3" fmla="*/ 6876952 h 6894536"/>
              <a:gd name="connsiteX4" fmla="*/ 0 w 5936692"/>
              <a:gd name="connsiteY4" fmla="*/ 6894536 h 68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92" h="6894536">
                <a:moveTo>
                  <a:pt x="0" y="6894536"/>
                </a:moveTo>
                <a:lnTo>
                  <a:pt x="1716642" y="17584"/>
                </a:lnTo>
                <a:lnTo>
                  <a:pt x="5934583" y="0"/>
                </a:lnTo>
                <a:cubicBezTo>
                  <a:pt x="5942661" y="2289387"/>
                  <a:pt x="5924363" y="4587565"/>
                  <a:pt x="5932441" y="6876952"/>
                </a:cubicBezTo>
                <a:lnTo>
                  <a:pt x="0" y="68945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7777" y="2204392"/>
            <a:ext cx="6290517" cy="610820"/>
          </a:xfrm>
        </p:spPr>
        <p:txBody>
          <a:bodyPr anchor="b">
            <a:noAutofit/>
          </a:bodyPr>
          <a:lstStyle>
            <a:lvl1pPr algn="l">
              <a:defRPr lang="en-US" sz="4800" b="1" kern="1200" smtClean="0">
                <a:solidFill>
                  <a:schemeClr val="accent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578D6DB-6798-42D2-B9AD-FC6F1C72FC30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1AD17D-79C3-47C0-BAA4-5AF878E0F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59" y="3642572"/>
            <a:ext cx="6254853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494" indent="0">
              <a:buFontTx/>
              <a:buNone/>
              <a:defRPr sz="2400"/>
            </a:lvl2pPr>
            <a:lvl3pPr marL="1218986" indent="0">
              <a:buFontTx/>
              <a:buNone/>
              <a:defRPr sz="1800"/>
            </a:lvl3pPr>
            <a:lvl4pPr marL="1828480" indent="0">
              <a:buFontTx/>
              <a:buNone/>
              <a:defRPr sz="1600"/>
            </a:lvl4pPr>
            <a:lvl5pPr marL="2437973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3234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1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80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80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246879B-2B78-494D-B109-AC671CF0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29B5D8-5FFE-4053-9742-9891899246B5}"/>
              </a:ext>
            </a:extLst>
          </p:cNvPr>
          <p:cNvCxnSpPr>
            <a:cxnSpLocks/>
          </p:cNvCxnSpPr>
          <p:nvPr userDrawn="1"/>
        </p:nvCxnSpPr>
        <p:spPr>
          <a:xfrm>
            <a:off x="766019" y="1023820"/>
            <a:ext cx="15125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624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80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D7137C90-ACAF-42C1-B4B7-86E82F26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4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D63144-7966-4401-8878-1EACE0B0729F}"/>
              </a:ext>
            </a:extLst>
          </p:cNvPr>
          <p:cNvSpPr/>
          <p:nvPr userDrawn="1"/>
        </p:nvSpPr>
        <p:spPr>
          <a:xfrm>
            <a:off x="766020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1445637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4A8B1C-982B-48FC-AB4C-FF374E9114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2764" y="1196976"/>
            <a:ext cx="3436691" cy="215934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endParaRPr lang="en-IN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73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D63144-7966-4401-8878-1EACE0B0729F}"/>
              </a:ext>
            </a:extLst>
          </p:cNvPr>
          <p:cNvSpPr/>
          <p:nvPr userDrawn="1"/>
        </p:nvSpPr>
        <p:spPr>
          <a:xfrm>
            <a:off x="9553285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10232901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4A8B1C-982B-48FC-AB4C-FF374E9114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3268" y="-67272"/>
            <a:ext cx="4647241" cy="6952165"/>
          </a:xfrm>
          <a:custGeom>
            <a:avLst/>
            <a:gdLst>
              <a:gd name="connsiteX0" fmla="*/ 0 w 3435796"/>
              <a:gd name="connsiteY0" fmla="*/ 6911824 h 6911824"/>
              <a:gd name="connsiteX1" fmla="*/ 858949 w 3435796"/>
              <a:gd name="connsiteY1" fmla="*/ 0 h 6911824"/>
              <a:gd name="connsiteX2" fmla="*/ 3435796 w 3435796"/>
              <a:gd name="connsiteY2" fmla="*/ 0 h 6911824"/>
              <a:gd name="connsiteX3" fmla="*/ 2576847 w 3435796"/>
              <a:gd name="connsiteY3" fmla="*/ 6911824 h 6911824"/>
              <a:gd name="connsiteX4" fmla="*/ 0 w 3435796"/>
              <a:gd name="connsiteY4" fmla="*/ 6911824 h 6911824"/>
              <a:gd name="connsiteX0" fmla="*/ 0 w 4646031"/>
              <a:gd name="connsiteY0" fmla="*/ 6938718 h 6938718"/>
              <a:gd name="connsiteX1" fmla="*/ 2069184 w 4646031"/>
              <a:gd name="connsiteY1" fmla="*/ 0 h 6938718"/>
              <a:gd name="connsiteX2" fmla="*/ 4646031 w 4646031"/>
              <a:gd name="connsiteY2" fmla="*/ 0 h 6938718"/>
              <a:gd name="connsiteX3" fmla="*/ 3787082 w 4646031"/>
              <a:gd name="connsiteY3" fmla="*/ 6911824 h 6938718"/>
              <a:gd name="connsiteX4" fmla="*/ 0 w 4646031"/>
              <a:gd name="connsiteY4" fmla="*/ 6938718 h 6938718"/>
              <a:gd name="connsiteX0" fmla="*/ 0 w 4646031"/>
              <a:gd name="connsiteY0" fmla="*/ 6952165 h 6952165"/>
              <a:gd name="connsiteX1" fmla="*/ 1746455 w 4646031"/>
              <a:gd name="connsiteY1" fmla="*/ 0 h 6952165"/>
              <a:gd name="connsiteX2" fmla="*/ 4646031 w 4646031"/>
              <a:gd name="connsiteY2" fmla="*/ 13447 h 6952165"/>
              <a:gd name="connsiteX3" fmla="*/ 3787082 w 4646031"/>
              <a:gd name="connsiteY3" fmla="*/ 6925271 h 6952165"/>
              <a:gd name="connsiteX4" fmla="*/ 0 w 4646031"/>
              <a:gd name="connsiteY4" fmla="*/ 6952165 h 695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031" h="6952165">
                <a:moveTo>
                  <a:pt x="0" y="6952165"/>
                </a:moveTo>
                <a:lnTo>
                  <a:pt x="1746455" y="0"/>
                </a:lnTo>
                <a:lnTo>
                  <a:pt x="4646031" y="13447"/>
                </a:lnTo>
                <a:lnTo>
                  <a:pt x="3787082" y="6925271"/>
                </a:lnTo>
                <a:lnTo>
                  <a:pt x="0" y="69521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endParaRPr lang="en-IN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A48C16-5C90-D94F-AA66-FC440C34B131}"/>
              </a:ext>
            </a:extLst>
          </p:cNvPr>
          <p:cNvSpPr/>
          <p:nvPr userDrawn="1"/>
        </p:nvSpPr>
        <p:spPr bwMode="auto">
          <a:xfrm>
            <a:off x="0" y="3727938"/>
            <a:ext cx="12192000" cy="3133944"/>
          </a:xfrm>
          <a:prstGeom prst="rect">
            <a:avLst/>
          </a:prstGeom>
          <a:solidFill>
            <a:srgbClr val="296689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69CC6-AADA-0B41-AE90-F33153731AC5}"/>
              </a:ext>
            </a:extLst>
          </p:cNvPr>
          <p:cNvSpPr/>
          <p:nvPr userDrawn="1"/>
        </p:nvSpPr>
        <p:spPr bwMode="auto">
          <a:xfrm>
            <a:off x="0" y="0"/>
            <a:ext cx="12192000" cy="1184564"/>
          </a:xfrm>
          <a:prstGeom prst="rect">
            <a:avLst/>
          </a:prstGeom>
          <a:solidFill>
            <a:srgbClr val="296689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152072-96D5-3645-975D-02EC5FC1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09" y="2560169"/>
            <a:ext cx="9268691" cy="1005840"/>
          </a:xfrm>
        </p:spPr>
        <p:txBody>
          <a:bodyPr/>
          <a:lstStyle/>
          <a:p>
            <a:pPr algn="ctr"/>
            <a:r>
              <a:rPr lang="en-US" b="0" dirty="0"/>
              <a:t>Mission-driven sciences</a:t>
            </a:r>
            <a:br>
              <a:rPr lang="en-US" b="0" dirty="0"/>
            </a:br>
            <a:r>
              <a:rPr lang="en-US" b="0" dirty="0"/>
              <a:t>and technology advancing</a:t>
            </a:r>
            <a:br>
              <a:rPr lang="en-US" b="0" dirty="0"/>
            </a:br>
            <a:r>
              <a:rPr lang="en-US" b="0" dirty="0"/>
              <a:t>the security and well-being</a:t>
            </a:r>
            <a:br>
              <a:rPr lang="en-US" b="0" dirty="0"/>
            </a:br>
            <a:r>
              <a:rPr lang="en-US" b="0" dirty="0"/>
              <a:t>of the nation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34407A8-047F-044D-B57F-596F116EFFF4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FDE412-3443-9729-6528-1D18A048C9F8}"/>
              </a:ext>
            </a:extLst>
          </p:cNvPr>
          <p:cNvGrpSpPr/>
          <p:nvPr userDrawn="1"/>
        </p:nvGrpSpPr>
        <p:grpSpPr>
          <a:xfrm>
            <a:off x="4590117" y="4330781"/>
            <a:ext cx="3011765" cy="1614865"/>
            <a:chOff x="5056531" y="4336605"/>
            <a:chExt cx="3011765" cy="1614865"/>
          </a:xfrm>
        </p:grpSpPr>
        <p:pic>
          <p:nvPicPr>
            <p:cNvPr id="12" name="Graphic 11" descr="Rope Knot with solid fill">
              <a:extLst>
                <a:ext uri="{FF2B5EF4-FFF2-40B4-BE49-F238E27FC236}">
                  <a16:creationId xmlns:a16="http://schemas.microsoft.com/office/drawing/2014/main" id="{B036E36C-7809-07B6-17A9-95E863523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533987">
              <a:off x="5810936" y="4835306"/>
              <a:ext cx="1527366" cy="9931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2BC899-91C3-40D7-9FCF-25D371CD302C}"/>
                </a:ext>
              </a:extLst>
            </p:cNvPr>
            <p:cNvSpPr/>
            <p:nvPr userDrawn="1"/>
          </p:nvSpPr>
          <p:spPr>
            <a:xfrm>
              <a:off x="5056531" y="4336605"/>
              <a:ext cx="301176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95000"/>
                    </a:schemeClr>
                  </a:solidFill>
                </a:rPr>
                <a:t>THREAD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926B5D-F40C-9DE0-4074-7AF8724333DA}"/>
                </a:ext>
              </a:extLst>
            </p:cNvPr>
            <p:cNvSpPr txBox="1"/>
            <p:nvPr userDrawn="1"/>
          </p:nvSpPr>
          <p:spPr>
            <a:xfrm>
              <a:off x="5762919" y="5551360"/>
              <a:ext cx="180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LLNL ASR SFA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91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D63144-7966-4401-8878-1EACE0B0729F}"/>
              </a:ext>
            </a:extLst>
          </p:cNvPr>
          <p:cNvSpPr/>
          <p:nvPr userDrawn="1"/>
        </p:nvSpPr>
        <p:spPr>
          <a:xfrm>
            <a:off x="766020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1445637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61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A19FED-3919-45E5-8A05-B720E0E91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286" y="0"/>
            <a:ext cx="9148820" cy="6858000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6421A79-90A8-4EEE-8805-2434B1BF00C3}"/>
              </a:ext>
            </a:extLst>
          </p:cNvPr>
          <p:cNvSpPr/>
          <p:nvPr userDrawn="1"/>
        </p:nvSpPr>
        <p:spPr>
          <a:xfrm>
            <a:off x="6329297" y="-10160"/>
            <a:ext cx="5961003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0F82AB-F85B-445B-8147-0F8FE224AA26}"/>
              </a:ext>
            </a:extLst>
          </p:cNvPr>
          <p:cNvSpPr/>
          <p:nvPr userDrawn="1"/>
        </p:nvSpPr>
        <p:spPr>
          <a:xfrm>
            <a:off x="6105719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6800414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02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2F8827-DED3-4F55-B798-ABAA0317C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421" y="1"/>
            <a:ext cx="10345579" cy="6868160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6421A79-90A8-4EEE-8805-2434B1BF00C3}"/>
              </a:ext>
            </a:extLst>
          </p:cNvPr>
          <p:cNvSpPr/>
          <p:nvPr userDrawn="1"/>
        </p:nvSpPr>
        <p:spPr>
          <a:xfrm flipH="1">
            <a:off x="-33272" y="-10160"/>
            <a:ext cx="5961003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0F82AB-F85B-445B-8147-0F8FE224AA26}"/>
              </a:ext>
            </a:extLst>
          </p:cNvPr>
          <p:cNvSpPr/>
          <p:nvPr userDrawn="1"/>
        </p:nvSpPr>
        <p:spPr>
          <a:xfrm flipH="1">
            <a:off x="190306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 flipH="1">
            <a:off x="4603013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4C62D28-8E68-40E7-AD95-DB229847C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21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0B8969E0-FF39-45E6-AA0E-76A1C916EC27}"/>
              </a:ext>
            </a:extLst>
          </p:cNvPr>
          <p:cNvSpPr/>
          <p:nvPr userDrawn="1"/>
        </p:nvSpPr>
        <p:spPr>
          <a:xfrm>
            <a:off x="3357642" y="0"/>
            <a:ext cx="5476714" cy="6858000"/>
          </a:xfrm>
          <a:prstGeom prst="parallelogram">
            <a:avLst>
              <a:gd name="adj" fmla="val 320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37873" y="6356352"/>
            <a:ext cx="57621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41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36B1EF-D6FE-4244-B24C-00406CAC0C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19786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392DBE-180A-4A78-9004-0CDF0CD49DB9}"/>
              </a:ext>
            </a:extLst>
          </p:cNvPr>
          <p:cNvSpPr/>
          <p:nvPr userDrawn="1"/>
        </p:nvSpPr>
        <p:spPr>
          <a:xfrm flipH="1">
            <a:off x="5515345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9DF3505-F7BD-4606-A5C2-9F759FA0A324}"/>
              </a:ext>
            </a:extLst>
          </p:cNvPr>
          <p:cNvSpPr/>
          <p:nvPr userDrawn="1"/>
        </p:nvSpPr>
        <p:spPr>
          <a:xfrm flipH="1">
            <a:off x="9943131" y="1196752"/>
            <a:ext cx="853600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98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392DBE-180A-4A78-9004-0CDF0CD49DB9}"/>
              </a:ext>
            </a:extLst>
          </p:cNvPr>
          <p:cNvSpPr/>
          <p:nvPr userDrawn="1"/>
        </p:nvSpPr>
        <p:spPr>
          <a:xfrm>
            <a:off x="811386" y="-10160"/>
            <a:ext cx="5961003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Open Sans" panose="020B0606030504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8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47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28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y_and_Whit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4" y="1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40741" y="1706038"/>
            <a:ext cx="6728867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-1" y="1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38" y="857756"/>
            <a:ext cx="3597751" cy="6032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3FCF35C-ABD5-DF43-A973-67E82310A434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F8D8F-31FE-424B-BBED-57A197B82292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857E8-C4D2-44C6-963E-1BB9763CA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2"/>
            <a:ext cx="12192000" cy="62692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132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28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iangle 24">
            <a:extLst>
              <a:ext uri="{FF2B5EF4-FFF2-40B4-BE49-F238E27FC236}">
                <a16:creationId xmlns:a16="http://schemas.microsoft.com/office/drawing/2014/main" id="{DAC50F8F-EAEF-8488-EB27-04E51C313365}"/>
              </a:ext>
            </a:extLst>
          </p:cNvPr>
          <p:cNvSpPr/>
          <p:nvPr userDrawn="1"/>
        </p:nvSpPr>
        <p:spPr bwMode="auto">
          <a:xfrm>
            <a:off x="501744" y="3223260"/>
            <a:ext cx="7576980" cy="3634740"/>
          </a:xfrm>
          <a:prstGeom prst="triangle">
            <a:avLst>
              <a:gd name="adj" fmla="val 53548"/>
            </a:avLst>
          </a:prstGeom>
          <a:solidFill>
            <a:srgbClr val="2683C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01E3CB5D-2FDD-E94B-3DEB-FF9E345310C1}"/>
              </a:ext>
            </a:extLst>
          </p:cNvPr>
          <p:cNvSpPr/>
          <p:nvPr userDrawn="1"/>
        </p:nvSpPr>
        <p:spPr bwMode="auto">
          <a:xfrm>
            <a:off x="18756" y="3053918"/>
            <a:ext cx="4808279" cy="3804082"/>
          </a:xfrm>
          <a:prstGeom prst="parallelogram">
            <a:avLst>
              <a:gd name="adj" fmla="val 113432"/>
            </a:avLst>
          </a:prstGeom>
          <a:solidFill>
            <a:srgbClr val="92D050"/>
          </a:solidFill>
          <a:ln>
            <a:noFill/>
            <a:headEnd/>
            <a:tailEnd/>
          </a:ln>
          <a:effectLst>
            <a:outerShdw blurRad="45000" dist="25000" dir="5400000" sx="1000" sy="1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9E30C6-B28D-3CF8-4EBC-BF6AD767D9E1}"/>
              </a:ext>
            </a:extLst>
          </p:cNvPr>
          <p:cNvGrpSpPr/>
          <p:nvPr userDrawn="1"/>
        </p:nvGrpSpPr>
        <p:grpSpPr>
          <a:xfrm>
            <a:off x="5079444" y="5062514"/>
            <a:ext cx="1096172" cy="1707049"/>
            <a:chOff x="5199021" y="4891142"/>
            <a:chExt cx="1096172" cy="17070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4231A-3BA0-1E74-0D0E-464A7C2DF005}"/>
                </a:ext>
              </a:extLst>
            </p:cNvPr>
            <p:cNvGrpSpPr/>
            <p:nvPr userDrawn="1"/>
          </p:nvGrpSpPr>
          <p:grpSpPr>
            <a:xfrm>
              <a:off x="5199021" y="4891142"/>
              <a:ext cx="1096172" cy="1707049"/>
              <a:chOff x="9277741" y="2346302"/>
              <a:chExt cx="1096172" cy="170704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87B7E-6BC0-652A-F9B4-6C23A6F7F9D7}"/>
                  </a:ext>
                </a:extLst>
              </p:cNvPr>
              <p:cNvSpPr txBox="1"/>
              <p:nvPr/>
            </p:nvSpPr>
            <p:spPr>
              <a:xfrm>
                <a:off x="9277741" y="3799435"/>
                <a:ext cx="1096172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00B050"/>
                    </a:solidFill>
                  </a:rPr>
                  <a:t>Storm Resolving</a:t>
                </a:r>
                <a:endParaRPr lang="en-US" sz="1100" b="1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6" name="Picture 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FBEA417-9DB4-5953-4262-29CA56DAF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77741" y="2346302"/>
                <a:ext cx="1096172" cy="3890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EB8F2-858E-4890-7125-96226F01C7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38" t="6442" r="23399" b="1124"/>
            <a:stretch/>
          </p:blipFill>
          <p:spPr>
            <a:xfrm>
              <a:off x="5199021" y="5266928"/>
              <a:ext cx="1096172" cy="1125578"/>
            </a:xfrm>
            <a:prstGeom prst="rect">
              <a:avLst/>
            </a:prstGeom>
          </p:spPr>
        </p:pic>
      </p:grp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70D584A-0DA9-99CA-863D-26F57A662B2A}"/>
              </a:ext>
            </a:extLst>
          </p:cNvPr>
          <p:cNvSpPr/>
          <p:nvPr userDrawn="1"/>
        </p:nvSpPr>
        <p:spPr bwMode="auto">
          <a:xfrm flipH="1">
            <a:off x="1765177" y="0"/>
            <a:ext cx="7430608" cy="6858000"/>
          </a:xfrm>
          <a:prstGeom prst="parallelogram">
            <a:avLst>
              <a:gd name="adj" fmla="val 97647"/>
            </a:avLst>
          </a:prstGeom>
          <a:solidFill>
            <a:srgbClr val="2683C6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BE15037D-6657-9E90-3888-8610ACD1B6B5}"/>
              </a:ext>
            </a:extLst>
          </p:cNvPr>
          <p:cNvSpPr/>
          <p:nvPr userDrawn="1"/>
        </p:nvSpPr>
        <p:spPr bwMode="auto">
          <a:xfrm flipH="1">
            <a:off x="1331718" y="0"/>
            <a:ext cx="7183513" cy="6858000"/>
          </a:xfrm>
          <a:prstGeom prst="parallelogram">
            <a:avLst>
              <a:gd name="adj" fmla="val 98423"/>
            </a:avLst>
          </a:prstGeom>
          <a:solidFill>
            <a:srgbClr val="92D050"/>
          </a:solidFill>
          <a:ln w="0">
            <a:noFill/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7" name="Graphic 26" descr="Rope Knot with solid fill">
            <a:extLst>
              <a:ext uri="{FF2B5EF4-FFF2-40B4-BE49-F238E27FC236}">
                <a16:creationId xmlns:a16="http://schemas.microsoft.com/office/drawing/2014/main" id="{FF3CD082-C5B6-439C-A77C-E92BCE4A17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33987">
            <a:off x="3979663" y="5613836"/>
            <a:ext cx="960415" cy="6244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E8ABEF0-6D44-7343-7833-8C4A003FA82D}"/>
              </a:ext>
            </a:extLst>
          </p:cNvPr>
          <p:cNvSpPr/>
          <p:nvPr userDrawn="1"/>
        </p:nvSpPr>
        <p:spPr>
          <a:xfrm>
            <a:off x="2947343" y="5409942"/>
            <a:ext cx="301176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</a:rPr>
              <a:t>THREAD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6CA3DD-F285-F9F5-7F15-FFEA0EB7D723}"/>
              </a:ext>
            </a:extLst>
          </p:cNvPr>
          <p:cNvSpPr txBox="1"/>
          <p:nvPr userDrawn="1"/>
        </p:nvSpPr>
        <p:spPr>
          <a:xfrm>
            <a:off x="3943566" y="6085709"/>
            <a:ext cx="1806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LLNL ASR SFA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DE73E7-D977-4F6B-E910-4DDB1F643F6D}"/>
              </a:ext>
            </a:extLst>
          </p:cNvPr>
          <p:cNvGrpSpPr/>
          <p:nvPr userDrawn="1"/>
        </p:nvGrpSpPr>
        <p:grpSpPr>
          <a:xfrm>
            <a:off x="492149" y="712359"/>
            <a:ext cx="3263900" cy="1098421"/>
            <a:chOff x="20356" y="914227"/>
            <a:chExt cx="3819717" cy="1098421"/>
          </a:xfrm>
        </p:grpSpPr>
        <p:pic>
          <p:nvPicPr>
            <p:cNvPr id="31" name="Picture 3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6609C73-B0BA-7455-965E-059E96960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0836" y="914227"/>
              <a:ext cx="1792176" cy="8453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F78EFD-C774-FC3A-36BC-FCEAC2FDC793}"/>
                </a:ext>
              </a:extLst>
            </p:cNvPr>
            <p:cNvSpPr txBox="1"/>
            <p:nvPr userDrawn="1"/>
          </p:nvSpPr>
          <p:spPr>
            <a:xfrm>
              <a:off x="20356" y="1674094"/>
              <a:ext cx="381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Science Focus Area (SFA)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11C6A56-F2BF-54FE-14A4-A4B9FF3F73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0423" y="4561183"/>
            <a:ext cx="1522273" cy="2566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0EA7ED-1AAD-7A27-B049-FEE270C8CB57}"/>
              </a:ext>
            </a:extLst>
          </p:cNvPr>
          <p:cNvGrpSpPr/>
          <p:nvPr userDrawn="1"/>
        </p:nvGrpSpPr>
        <p:grpSpPr>
          <a:xfrm>
            <a:off x="2687812" y="5100947"/>
            <a:ext cx="1090672" cy="1661576"/>
            <a:chOff x="3448919" y="1552844"/>
            <a:chExt cx="2651775" cy="2730469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83D648D-3A70-361C-0976-AED20477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48919" y="1552844"/>
              <a:ext cx="2651775" cy="81422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E4B4A0-B7A7-514B-2FC0-D3ABD4530D22}"/>
                </a:ext>
              </a:extLst>
            </p:cNvPr>
            <p:cNvGrpSpPr/>
            <p:nvPr userDrawn="1"/>
          </p:nvGrpSpPr>
          <p:grpSpPr>
            <a:xfrm>
              <a:off x="3448919" y="2352473"/>
              <a:ext cx="2651775" cy="1930840"/>
              <a:chOff x="3448919" y="2352473"/>
              <a:chExt cx="2651775" cy="193084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90DEBFF-112E-6FBE-E3D3-F5BEA9477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>
              <a:xfrm>
                <a:off x="3448921" y="2352473"/>
                <a:ext cx="2651773" cy="193084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74D27D-7FC2-D47D-1889-F099F27A72D3}"/>
                  </a:ext>
                </a:extLst>
              </p:cNvPr>
              <p:cNvSpPr/>
              <p:nvPr userDrawn="1"/>
            </p:nvSpPr>
            <p:spPr>
              <a:xfrm>
                <a:off x="3448919" y="3469085"/>
                <a:ext cx="450071" cy="814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5F40E62-A86A-DDD8-F291-C2D25B135268}"/>
              </a:ext>
            </a:extLst>
          </p:cNvPr>
          <p:cNvSpPr txBox="1"/>
          <p:nvPr userDrawn="1"/>
        </p:nvSpPr>
        <p:spPr>
          <a:xfrm>
            <a:off x="492149" y="2116010"/>
            <a:ext cx="3819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0070C0"/>
                </a:solidFill>
              </a:rPr>
              <a:t>Tying in High Resolution E3SM with ARM Data (THREAD)</a:t>
            </a:r>
          </a:p>
        </p:txBody>
      </p:sp>
    </p:spTree>
    <p:extLst>
      <p:ext uri="{BB962C8B-B14F-4D97-AF65-F5344CB8AC3E}">
        <p14:creationId xmlns:p14="http://schemas.microsoft.com/office/powerpoint/2010/main" val="447781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bIns="0"/>
          <a:lstStyle>
            <a:lvl1pPr eaLnBrk="1" latinLnBrk="0" hangingPunct="1">
              <a:spcBef>
                <a:spcPts val="1799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19512"/>
            <a:ext cx="10972801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/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4AF23-646A-1045-8842-17102567134E}"/>
              </a:ext>
            </a:extLst>
          </p:cNvPr>
          <p:cNvSpPr/>
          <p:nvPr userDrawn="1"/>
        </p:nvSpPr>
        <p:spPr>
          <a:xfrm>
            <a:off x="1" y="1228283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D8278-5D72-A93D-704E-8DAD4FE98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6185" y="1002388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9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8A218-4D44-D947-8A8B-38BD7F765BD4}"/>
              </a:ext>
            </a:extLst>
          </p:cNvPr>
          <p:cNvSpPr/>
          <p:nvPr userDrawn="1"/>
        </p:nvSpPr>
        <p:spPr bwMode="auto">
          <a:xfrm>
            <a:off x="-8075" y="0"/>
            <a:ext cx="122000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758" y="631178"/>
            <a:ext cx="10724644" cy="594797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1620" y="1436688"/>
            <a:ext cx="5126545" cy="4881532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565E007-6623-E149-A973-BB07C95C9763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10B97-7259-0748-8381-C286EEE980D3}"/>
              </a:ext>
            </a:extLst>
          </p:cNvPr>
          <p:cNvSpPr/>
          <p:nvPr userDrawn="1"/>
        </p:nvSpPr>
        <p:spPr>
          <a:xfrm>
            <a:off x="1" y="131101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6E18F-9CA1-8327-9E45-4DDC58DD7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341" y="1081403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07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97725"/>
            <a:ext cx="10972801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706038"/>
            <a:ext cx="10972801" cy="4754237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8D567-D9AE-7CEC-F975-E1EAC5007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35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y_and_Whit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5" y="3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40742" y="1706040"/>
            <a:ext cx="6728867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-1" y="0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38" y="857756"/>
            <a:ext cx="3597751" cy="6032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3FCF35C-ABD5-DF43-A973-67E82310A434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F8D8F-31FE-424B-BBED-57A197B82292}"/>
              </a:ext>
            </a:extLst>
          </p:cNvPr>
          <p:cNvSpPr/>
          <p:nvPr userDrawn="1"/>
        </p:nvSpPr>
        <p:spPr>
          <a:xfrm>
            <a:off x="1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C2CC6B-8A2F-6C0A-65CB-1390E1BA0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ree_Column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B1104A4-804C-A64A-A1B7-FCD2777E549A}"/>
              </a:ext>
            </a:extLst>
          </p:cNvPr>
          <p:cNvSpPr/>
          <p:nvPr userDrawn="1"/>
        </p:nvSpPr>
        <p:spPr bwMode="auto">
          <a:xfrm>
            <a:off x="4084323" y="3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09" y="716384"/>
            <a:ext cx="3511947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6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075FE-7811-F046-B71C-FAE041E9887A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C64E1-20E2-07EC-3642-C97C67A6A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ree_Column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94814A-E444-1D4C-8E14-1EE0F5260DE0}"/>
              </a:ext>
            </a:extLst>
          </p:cNvPr>
          <p:cNvSpPr/>
          <p:nvPr userDrawn="1"/>
        </p:nvSpPr>
        <p:spPr bwMode="auto">
          <a:xfrm>
            <a:off x="8146048" y="3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1" y="716384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6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D9C11-AB32-A748-85D5-F84BABFCC161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7D886-249E-00D2-D679-3105B3883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y_and_Whit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5" y="-15238"/>
            <a:ext cx="4820155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6" y="1706040"/>
            <a:ext cx="4058492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Text or image goes here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0" y="15241"/>
            <a:ext cx="7371845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40" y="882032"/>
            <a:ext cx="5964307" cy="5789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8BA354F-22D8-E542-B425-F5955E9BB206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37E584-FDBB-BB4A-8988-DEE74B272206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F3025-18AE-AA75-AFB7-1B6FEA6EA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2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ree_Colum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1" y="716384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6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  <a:endParaRPr kumimoji="0" lang="en-US" dirty="0"/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05FC5-B243-8F4A-B5BD-B7B771A7D770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CBD19-1887-B7BB-4FF0-D8C66533C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38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3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y_and_Whit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4" y="-15238"/>
            <a:ext cx="4820155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5" y="1706038"/>
            <a:ext cx="4058492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Text or image goes here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-1" y="15239"/>
            <a:ext cx="7371845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39" y="882032"/>
            <a:ext cx="5964307" cy="5789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8BA354F-22D8-E542-B425-F5955E9BB206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37E584-FDBB-BB4A-8988-DEE74B272206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71DAB-715D-8AD5-0F02-85400EBB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y_and_Whit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3" y="3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4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7409610" y="1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8" y="1734899"/>
            <a:ext cx="434270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559FBBD-A8EF-9148-B686-9320EBA1CD08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0A36A-BED7-D544-B7F7-3C454AF16D5A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06105-7E75-F62E-B0F0-6AF588D52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6269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25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y_and_White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3" y="3"/>
            <a:ext cx="461246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4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4612462" y="1"/>
            <a:ext cx="7579539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9C9D5-5BF4-9A40-BD6D-6CA4818729CE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D1F9B-8410-D93B-4761-8985C9D98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6269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58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ree_Colum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3" y="3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9966" y="716384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6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Text or image goes here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99568-FA69-5147-AC99-851214F61003}"/>
              </a:ext>
            </a:extLst>
          </p:cNvPr>
          <p:cNvSpPr/>
          <p:nvPr userDrawn="1"/>
        </p:nvSpPr>
        <p:spPr>
          <a:xfrm>
            <a:off x="1" y="284838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797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3515D-9381-1121-B71A-1289A7537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6269" y="111665"/>
            <a:ext cx="965801" cy="4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A8A9109D-3A6B-9440-BB1A-863263CDE05A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53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0317FD-D7B9-1649-8382-5EFC1DF915EE}"/>
              </a:ext>
            </a:extLst>
          </p:cNvPr>
          <p:cNvCxnSpPr>
            <a:cxnSpLocks/>
          </p:cNvCxnSpPr>
          <p:nvPr userDrawn="1"/>
        </p:nvCxnSpPr>
        <p:spPr>
          <a:xfrm>
            <a:off x="4502728" y="3622431"/>
            <a:ext cx="3089564" cy="0"/>
          </a:xfrm>
          <a:prstGeom prst="line">
            <a:avLst/>
          </a:prstGeom>
          <a:ln w="28575" cmpd="sng">
            <a:solidFill>
              <a:srgbClr val="A6D0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582978-52DD-8E4F-B60A-B19282F78650}"/>
              </a:ext>
            </a:extLst>
          </p:cNvPr>
          <p:cNvSpPr txBox="1"/>
          <p:nvPr userDrawn="1"/>
        </p:nvSpPr>
        <p:spPr>
          <a:xfrm>
            <a:off x="124691" y="6591452"/>
            <a:ext cx="11928764" cy="182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ctr" defTabSz="457063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D2F83-4FCB-594D-8185-7038977A4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3" b="66477"/>
          <a:stretch/>
        </p:blipFill>
        <p:spPr>
          <a:xfrm>
            <a:off x="3569879" y="3673379"/>
            <a:ext cx="4979672" cy="695412"/>
          </a:xfrm>
          <a:prstGeom prst="rect">
            <a:avLst/>
          </a:prstGeom>
        </p:spPr>
      </p:pic>
      <p:pic>
        <p:nvPicPr>
          <p:cNvPr id="6" name="Graphic 5" descr="Rope Knot with solid fill">
            <a:extLst>
              <a:ext uri="{FF2B5EF4-FFF2-40B4-BE49-F238E27FC236}">
                <a16:creationId xmlns:a16="http://schemas.microsoft.com/office/drawing/2014/main" id="{C0A7FC87-311A-FA63-9215-FBD25A680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33987">
            <a:off x="5296031" y="2363848"/>
            <a:ext cx="1527366" cy="9931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2FAAE8-B7F0-9244-880E-094D11C6F847}"/>
              </a:ext>
            </a:extLst>
          </p:cNvPr>
          <p:cNvSpPr/>
          <p:nvPr userDrawn="1"/>
        </p:nvSpPr>
        <p:spPr>
          <a:xfrm>
            <a:off x="4541627" y="1865147"/>
            <a:ext cx="301176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5398" b="1" dirty="0">
                <a:solidFill>
                  <a:srgbClr val="296689"/>
                </a:solidFill>
              </a:rPr>
              <a:t>THREAD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04538-FAB9-D483-E0F4-DD9753BB9640}"/>
              </a:ext>
            </a:extLst>
          </p:cNvPr>
          <p:cNvSpPr txBox="1"/>
          <p:nvPr userDrawn="1"/>
        </p:nvSpPr>
        <p:spPr>
          <a:xfrm>
            <a:off x="5185870" y="3035514"/>
            <a:ext cx="180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srgbClr val="296689"/>
                </a:solidFill>
              </a:rPr>
              <a:t>LLNL ASR SFA</a:t>
            </a:r>
          </a:p>
        </p:txBody>
      </p:sp>
    </p:spTree>
    <p:extLst>
      <p:ext uri="{BB962C8B-B14F-4D97-AF65-F5344CB8AC3E}">
        <p14:creationId xmlns:p14="http://schemas.microsoft.com/office/powerpoint/2010/main" val="4075951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y_and_Whit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1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2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7409609" y="1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7" y="1734899"/>
            <a:ext cx="434270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559FBBD-A8EF-9148-B686-9320EBA1CD08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0A36A-BED7-D544-B7F7-3C454AF16D5A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E0DF92-3CE8-5F22-20DB-63D24AB75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y_and_White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1"/>
            <a:ext cx="461246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2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4612461" y="1"/>
            <a:ext cx="7579539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9C9D5-5BF4-9A40-BD6D-6CA4818729CE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974C7-82E6-02F1-6733-750DB404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ree_Colum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0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  <a:endParaRPr kumimoji="0" lang="en-US" dirty="0"/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05FC5-B243-8F4A-B5BD-B7B771A7D770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80281-C7AE-A1E8-11F3-27576857E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ree_Colum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3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9966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99568-FA69-5147-AC99-851214F61003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510C7-4AF3-19CE-8CDA-0E47D7DE9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9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FCDFE7F-47C3-D94F-81C5-BB74D836313F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35" r:id="rId3"/>
    <p:sldLayoutId id="2147483724" r:id="rId4"/>
    <p:sldLayoutId id="2147483726" r:id="rId5"/>
    <p:sldLayoutId id="2147483725" r:id="rId6"/>
    <p:sldLayoutId id="2147483727" r:id="rId7"/>
    <p:sldLayoutId id="2147483734" r:id="rId8"/>
    <p:sldLayoutId id="2147483731" r:id="rId9"/>
    <p:sldLayoutId id="2147483732" r:id="rId10"/>
    <p:sldLayoutId id="2147483733" r:id="rId11"/>
    <p:sldLayoutId id="2147483722" r:id="rId12"/>
    <p:sldLayoutId id="2147483737" r:id="rId13"/>
    <p:sldLayoutId id="2147483729" r:id="rId14"/>
    <p:sldLayoutId id="2147483715" r:id="rId15"/>
    <p:sldLayoutId id="2147483736" r:id="rId16"/>
    <p:sldLayoutId id="2147483723" r:id="rId17"/>
    <p:sldLayoutId id="2147483738" r:id="rId18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600" b="1" kern="1200">
          <a:solidFill>
            <a:schemeClr val="bg2">
              <a:lumMod val="50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bg2">
            <a:lumMod val="50000"/>
          </a:schemeClr>
        </a:buClr>
        <a:buSzPct val="10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5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5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425404F2-BE9A-4460-8815-8F645183555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1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1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FCDFE7F-47C3-D94F-81C5-BB74D836313F}"/>
              </a:ext>
            </a:extLst>
          </p:cNvPr>
          <p:cNvSpPr txBox="1">
            <a:spLocks/>
          </p:cNvSpPr>
          <p:nvPr userDrawn="1"/>
        </p:nvSpPr>
        <p:spPr>
          <a:xfrm>
            <a:off x="8995319" y="6403263"/>
            <a:ext cx="2906751" cy="454747"/>
          </a:xfrm>
          <a:prstGeom prst="rect">
            <a:avLst/>
          </a:prstGeom>
        </p:spPr>
        <p:txBody>
          <a:bodyPr rIns="34281" anchor="ctr" anchorCtr="0"/>
          <a:lstStyle/>
          <a:p>
            <a:pPr marL="0" marR="0" lvl="0" indent="0" algn="r" defTabSz="34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1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599" b="1" kern="1200">
          <a:solidFill>
            <a:schemeClr val="bg2">
              <a:lumMod val="50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249" indent="-171399" algn="l" rtl="0" eaLnBrk="1" latinLnBrk="0" hangingPunct="1">
        <a:spcBef>
          <a:spcPts val="1350"/>
        </a:spcBef>
        <a:spcAft>
          <a:spcPts val="0"/>
        </a:spcAft>
        <a:buClr>
          <a:schemeClr val="bg2">
            <a:lumMod val="50000"/>
          </a:schemeClr>
        </a:buClr>
        <a:buSzPct val="100000"/>
        <a:buFont typeface="Wingdings" charset="2"/>
        <a:buChar char="§"/>
        <a:tabLst/>
        <a:defRPr kumimoji="0" sz="2399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347" indent="-214249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999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99895" indent="-128549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799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294" indent="-128549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692" indent="-128549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899843" algn="l"/>
        </a:tabLst>
        <a:defRPr kumimoji="0" lang="en-US" sz="15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358" indent="-137119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189" indent="-137119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019" indent="-137119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2850" indent="-137119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4.jp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45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CBB9E40-E62A-BCF9-49A4-B0C10BD3A1BA}"/>
              </a:ext>
            </a:extLst>
          </p:cNvPr>
          <p:cNvSpPr txBox="1"/>
          <p:nvPr/>
        </p:nvSpPr>
        <p:spPr>
          <a:xfrm>
            <a:off x="8442960" y="6178535"/>
            <a:ext cx="3484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work was performed under the auspices of the U.S. Department of Energy by Lawrence Livermore National Laboratory under Contract DE-AC52-07NA27344.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6605741" y="540675"/>
            <a:ext cx="4608645" cy="1085682"/>
          </a:xfrm>
        </p:spPr>
        <p:txBody>
          <a:bodyPr/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THREAD Overview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7462956" y="1812877"/>
            <a:ext cx="4295667" cy="2089569"/>
          </a:xfrm>
          <a:prstGeom prst="rect">
            <a:avLst/>
          </a:prstGeom>
        </p:spPr>
        <p:txBody>
          <a:bodyPr vert="horz" lIns="0" tIns="68580" rIns="0" rtlCol="0" anchor="ctr" anchorCtr="0">
            <a:noAutofit/>
          </a:bodyPr>
          <a:lstStyle/>
          <a:p>
            <a:pPr algn="r"/>
            <a:r>
              <a:rPr lang="en-US" b="1" dirty="0">
                <a:solidFill>
                  <a:srgbClr val="296689"/>
                </a:solidFill>
                <a:cs typeface="Calibri"/>
              </a:rPr>
              <a:t>SPLASH/SAIL/SOS (S3) Combined Workshop</a:t>
            </a:r>
          </a:p>
          <a:p>
            <a:pPr algn="r"/>
            <a:endParaRPr lang="en-US" b="1" dirty="0">
              <a:solidFill>
                <a:srgbClr val="296689"/>
              </a:solidFill>
              <a:cs typeface="Calibri"/>
            </a:endParaRPr>
          </a:p>
          <a:p>
            <a:pPr algn="r"/>
            <a:r>
              <a:rPr lang="en-US" b="1" dirty="0">
                <a:solidFill>
                  <a:schemeClr val="accent4"/>
                </a:solidFill>
                <a:cs typeface="Calibri"/>
              </a:rPr>
              <a:t>November 1</a:t>
            </a:r>
            <a:r>
              <a:rPr lang="en-US" b="1" baseline="30000" dirty="0">
                <a:solidFill>
                  <a:schemeClr val="accent4"/>
                </a:solidFill>
                <a:cs typeface="Calibri"/>
              </a:rPr>
              <a:t>st</a:t>
            </a:r>
            <a:r>
              <a:rPr lang="en-US" b="1" dirty="0">
                <a:solidFill>
                  <a:schemeClr val="accent4"/>
                </a:solidFill>
                <a:cs typeface="Calibri"/>
              </a:rPr>
              <a:t> , 2023</a:t>
            </a:r>
          </a:p>
          <a:p>
            <a:pPr algn="r"/>
            <a:endParaRPr lang="en-US" b="1" dirty="0">
              <a:solidFill>
                <a:schemeClr val="accent4"/>
              </a:solidFill>
              <a:cs typeface="Calibri"/>
            </a:endParaRPr>
          </a:p>
          <a:p>
            <a:pPr algn="r"/>
            <a:r>
              <a:rPr lang="en-US" b="1" dirty="0">
                <a:solidFill>
                  <a:srgbClr val="296689"/>
                </a:solidFill>
                <a:cs typeface="Calibri"/>
              </a:rPr>
              <a:t>Yunyan Zhang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1236C9A-7CF6-0745-BB87-6EDC4E2CAC82}"/>
              </a:ext>
            </a:extLst>
          </p:cNvPr>
          <p:cNvSpPr txBox="1">
            <a:spLocks/>
          </p:cNvSpPr>
          <p:nvPr/>
        </p:nvSpPr>
        <p:spPr>
          <a:xfrm>
            <a:off x="10185400" y="3746098"/>
            <a:ext cx="1707720" cy="312696"/>
          </a:xfrm>
          <a:prstGeom prst="rect">
            <a:avLst/>
          </a:prstGeom>
        </p:spPr>
        <p:txBody>
          <a:bodyPr vert="horz" lIns="0" tIns="68580" rIns="0" rtlCol="0" anchor="ctr" anchorCtr="0">
            <a:noAutofit/>
          </a:bodyPr>
          <a:lstStyle/>
          <a:p>
            <a:pPr lvl="0" algn="r"/>
            <a:endParaRPr lang="en-US" sz="1500" dirty="0">
              <a:solidFill>
                <a:srgbClr val="296689"/>
              </a:solidFill>
              <a:cs typeface="Calibri"/>
            </a:endParaRPr>
          </a:p>
          <a:p>
            <a:pPr lvl="0" algn="r"/>
            <a:endParaRPr lang="en-US" sz="1500" dirty="0">
              <a:solidFill>
                <a:srgbClr val="296689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E0F1C-80F9-3E9D-0276-F0404970165B}"/>
              </a:ext>
            </a:extLst>
          </p:cNvPr>
          <p:cNvSpPr txBox="1"/>
          <p:nvPr/>
        </p:nvSpPr>
        <p:spPr>
          <a:xfrm>
            <a:off x="10969281" y="102931"/>
            <a:ext cx="1117096" cy="3524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LLNL-PRES-852657</a:t>
            </a:r>
          </a:p>
          <a:p>
            <a:pPr marL="0" algn="ctr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endParaRPr lang="en-US" sz="8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BBE3E0-7BE1-C847-BE40-2374428A542C}"/>
              </a:ext>
            </a:extLst>
          </p:cNvPr>
          <p:cNvGrpSpPr/>
          <p:nvPr/>
        </p:nvGrpSpPr>
        <p:grpSpPr>
          <a:xfrm>
            <a:off x="193288" y="5014765"/>
            <a:ext cx="11805423" cy="1850152"/>
            <a:chOff x="169568" y="4819208"/>
            <a:chExt cx="11805423" cy="185015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D07AA9D-C683-8D8A-E0A6-1FFE1CD465B2}"/>
                </a:ext>
              </a:extLst>
            </p:cNvPr>
            <p:cNvSpPr/>
            <p:nvPr/>
          </p:nvSpPr>
          <p:spPr bwMode="auto">
            <a:xfrm>
              <a:off x="245622" y="4819208"/>
              <a:ext cx="11729369" cy="17854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 defTabSz="1218987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852CF14-86E0-A423-7766-441E379D6187}"/>
                </a:ext>
              </a:extLst>
            </p:cNvPr>
            <p:cNvGrpSpPr/>
            <p:nvPr/>
          </p:nvGrpSpPr>
          <p:grpSpPr>
            <a:xfrm>
              <a:off x="1453059" y="5140955"/>
              <a:ext cx="1231711" cy="1322186"/>
              <a:chOff x="1309021" y="5075741"/>
              <a:chExt cx="1231711" cy="1322186"/>
            </a:xfrm>
          </p:grpSpPr>
          <p:pic>
            <p:nvPicPr>
              <p:cNvPr id="80" name="Picture" descr="A person wearing glasses&#10;&#10;Description automatically generated with low confidence">
                <a:extLst>
                  <a:ext uri="{FF2B5EF4-FFF2-40B4-BE49-F238E27FC236}">
                    <a16:creationId xmlns:a16="http://schemas.microsoft.com/office/drawing/2014/main" id="{A87BC001-B279-8486-394A-52DF4404A09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4596" y="5075741"/>
                <a:ext cx="821025" cy="968891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6FCE729-BDE2-07B0-4250-56B0C1FB9764}"/>
                  </a:ext>
                </a:extLst>
              </p:cNvPr>
              <p:cNvSpPr txBox="1"/>
              <p:nvPr/>
            </p:nvSpPr>
            <p:spPr>
              <a:xfrm>
                <a:off x="1309021" y="6120928"/>
                <a:ext cx="12317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 err="1">
                    <a:solidFill>
                      <a:prstClr val="black"/>
                    </a:solidFill>
                    <a:latin typeface="Calibri"/>
                  </a:rPr>
                  <a:t>Hsi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-Yen Ma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ABCE3CC-298B-1330-8BA1-8474DF8C37F3}"/>
                </a:ext>
              </a:extLst>
            </p:cNvPr>
            <p:cNvGrpSpPr/>
            <p:nvPr/>
          </p:nvGrpSpPr>
          <p:grpSpPr>
            <a:xfrm>
              <a:off x="2636256" y="5137819"/>
              <a:ext cx="1231711" cy="1303976"/>
              <a:chOff x="2347993" y="5070937"/>
              <a:chExt cx="1231711" cy="1303976"/>
            </a:xfrm>
          </p:grpSpPr>
          <p:pic>
            <p:nvPicPr>
              <p:cNvPr id="78" name="Picture 77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6FF5648B-6F6A-BBDF-1B42-00F1E501E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9744" y="5070937"/>
                <a:ext cx="821025" cy="975272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62FB791-E811-4988-3AED-AE818008BE86}"/>
                  </a:ext>
                </a:extLst>
              </p:cNvPr>
              <p:cNvSpPr txBox="1"/>
              <p:nvPr/>
            </p:nvSpPr>
            <p:spPr>
              <a:xfrm>
                <a:off x="2347993" y="6097914"/>
                <a:ext cx="12317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 err="1">
                    <a:solidFill>
                      <a:prstClr val="black"/>
                    </a:solidFill>
                    <a:latin typeface="Calibri"/>
                  </a:rPr>
                  <a:t>Xue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 Zheng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33F6F61-F49D-C34E-7BCF-58C65BDB1EE9}"/>
                </a:ext>
              </a:extLst>
            </p:cNvPr>
            <p:cNvGrpSpPr/>
            <p:nvPr/>
          </p:nvGrpSpPr>
          <p:grpSpPr>
            <a:xfrm>
              <a:off x="3787103" y="5137819"/>
              <a:ext cx="1231711" cy="1531541"/>
              <a:chOff x="3345822" y="5077351"/>
              <a:chExt cx="1231711" cy="1531541"/>
            </a:xfrm>
          </p:grpSpPr>
          <p:pic>
            <p:nvPicPr>
              <p:cNvPr id="76" name="Picture 75" descr="A person wearing a blue shirt&#10;&#10;Description automatically generated">
                <a:extLst>
                  <a:ext uri="{FF2B5EF4-FFF2-40B4-BE49-F238E27FC236}">
                    <a16:creationId xmlns:a16="http://schemas.microsoft.com/office/drawing/2014/main" id="{E2EAEFB7-BE5D-FCF2-1907-404355E50D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96174" y="5077351"/>
                <a:ext cx="780370" cy="95985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685A334-1941-5FDB-CEF9-D2A22477456A}"/>
                  </a:ext>
                </a:extLst>
              </p:cNvPr>
              <p:cNvSpPr txBox="1"/>
              <p:nvPr/>
            </p:nvSpPr>
            <p:spPr>
              <a:xfrm>
                <a:off x="3345822" y="6062909"/>
                <a:ext cx="1231711" cy="54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>
                  <a:lnSpc>
                    <a:spcPts val="1220"/>
                  </a:lnSpc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Peter </a:t>
                </a:r>
              </a:p>
              <a:p>
                <a:pPr algn="ctr" defTabSz="1218987">
                  <a:lnSpc>
                    <a:spcPts val="1220"/>
                  </a:lnSpc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Bogenschutz</a:t>
                </a:r>
              </a:p>
              <a:p>
                <a:pPr algn="ctr" defTabSz="1218987">
                  <a:lnSpc>
                    <a:spcPts val="1220"/>
                  </a:lnSpc>
                </a:pPr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68C0EC1-0CE3-4554-EB57-76BB80D4A420}"/>
                </a:ext>
              </a:extLst>
            </p:cNvPr>
            <p:cNvGrpSpPr/>
            <p:nvPr/>
          </p:nvGrpSpPr>
          <p:grpSpPr>
            <a:xfrm>
              <a:off x="5008106" y="5142939"/>
              <a:ext cx="1231711" cy="1243906"/>
              <a:chOff x="4384794" y="5077352"/>
              <a:chExt cx="1231711" cy="1243906"/>
            </a:xfrm>
          </p:grpSpPr>
          <p:pic>
            <p:nvPicPr>
              <p:cNvPr id="74" name="Picture 73" descr="A person smiling for the camera&#10;&#10;Description automatically generated with medium confidence">
                <a:extLst>
                  <a:ext uri="{FF2B5EF4-FFF2-40B4-BE49-F238E27FC236}">
                    <a16:creationId xmlns:a16="http://schemas.microsoft.com/office/drawing/2014/main" id="{E82FB744-3571-AB12-8388-125F23650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00049" y="5077352"/>
                <a:ext cx="772815" cy="95055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8061166-A321-7D4B-7164-A73968B38060}"/>
                  </a:ext>
                </a:extLst>
              </p:cNvPr>
              <p:cNvSpPr txBox="1"/>
              <p:nvPr/>
            </p:nvSpPr>
            <p:spPr>
              <a:xfrm>
                <a:off x="4384794" y="6044259"/>
                <a:ext cx="12317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 err="1">
                    <a:solidFill>
                      <a:prstClr val="black"/>
                    </a:solidFill>
                    <a:latin typeface="Calibri"/>
                  </a:rPr>
                  <a:t>Hewei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 Tang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E33953E-6908-A521-AE00-FD8BAD440C2D}"/>
                </a:ext>
              </a:extLst>
            </p:cNvPr>
            <p:cNvGrpSpPr/>
            <p:nvPr/>
          </p:nvGrpSpPr>
          <p:grpSpPr>
            <a:xfrm>
              <a:off x="10774932" y="5134397"/>
              <a:ext cx="1147099" cy="1237638"/>
              <a:chOff x="10774932" y="5134397"/>
              <a:chExt cx="1147099" cy="1237638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B288C14-4905-EF71-ADCF-D398702809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987324" y="5134397"/>
                <a:ext cx="747579" cy="968857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CD7A817-4973-2051-9F4B-332E7213874A}"/>
                  </a:ext>
                </a:extLst>
              </p:cNvPr>
              <p:cNvSpPr txBox="1"/>
              <p:nvPr/>
            </p:nvSpPr>
            <p:spPr>
              <a:xfrm>
                <a:off x="10774932" y="6095036"/>
                <a:ext cx="11470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Steve Klein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CE4EC26-11BF-9424-9CCA-9BBB9940927C}"/>
                </a:ext>
              </a:extLst>
            </p:cNvPr>
            <p:cNvGrpSpPr/>
            <p:nvPr/>
          </p:nvGrpSpPr>
          <p:grpSpPr>
            <a:xfrm>
              <a:off x="6069024" y="5142938"/>
              <a:ext cx="1439891" cy="1229098"/>
              <a:chOff x="5259647" y="5052816"/>
              <a:chExt cx="1439891" cy="1229098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C42C89-E8F0-CBD3-8A55-BFEDC7E8B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9135" y="5052816"/>
                <a:ext cx="773912" cy="95209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4FA2C47-ADAB-A785-F97F-8C74A96F0D36}"/>
                  </a:ext>
                </a:extLst>
              </p:cNvPr>
              <p:cNvSpPr txBox="1"/>
              <p:nvPr/>
            </p:nvSpPr>
            <p:spPr>
              <a:xfrm>
                <a:off x="5259647" y="6004915"/>
                <a:ext cx="14398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Meng Zhang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2D31BBC-C29B-DEEF-5E85-72AC093AAB06}"/>
                </a:ext>
              </a:extLst>
            </p:cNvPr>
            <p:cNvGrpSpPr/>
            <p:nvPr/>
          </p:nvGrpSpPr>
          <p:grpSpPr>
            <a:xfrm>
              <a:off x="169568" y="5138217"/>
              <a:ext cx="1448943" cy="1336738"/>
              <a:chOff x="177525" y="5061190"/>
              <a:chExt cx="1448943" cy="1336738"/>
            </a:xfrm>
          </p:grpSpPr>
          <p:pic>
            <p:nvPicPr>
              <p:cNvPr id="68" name="Picture 67" descr="A person wearing glasses and smiling at the camera&#10;&#10;Description automatically generated">
                <a:extLst>
                  <a:ext uri="{FF2B5EF4-FFF2-40B4-BE49-F238E27FC236}">
                    <a16:creationId xmlns:a16="http://schemas.microsoft.com/office/drawing/2014/main" id="{19E4C441-912D-A290-7723-EFD33221D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624" y="5061190"/>
                <a:ext cx="821026" cy="968891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B90DBA6-B9DF-00E2-C8F8-9E9821CC1620}"/>
                  </a:ext>
                </a:extLst>
              </p:cNvPr>
              <p:cNvSpPr txBox="1"/>
              <p:nvPr/>
            </p:nvSpPr>
            <p:spPr>
              <a:xfrm>
                <a:off x="177525" y="6120929"/>
                <a:ext cx="14489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Yunyan Zhang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00EE88D-6D1E-C96F-CB34-95CD1875C391}"/>
                </a:ext>
              </a:extLst>
            </p:cNvPr>
            <p:cNvGrpSpPr/>
            <p:nvPr/>
          </p:nvGrpSpPr>
          <p:grpSpPr>
            <a:xfrm>
              <a:off x="7445999" y="5137325"/>
              <a:ext cx="1024677" cy="1356081"/>
              <a:chOff x="6432379" y="5107658"/>
              <a:chExt cx="1024677" cy="1356081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E022CA0-1D0A-38BD-83D4-BBCE5AA59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2647" y="5107658"/>
                <a:ext cx="768426" cy="957711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99B113D-1395-C2DC-548A-C533DAF65933}"/>
                  </a:ext>
                </a:extLst>
              </p:cNvPr>
              <p:cNvSpPr txBox="1"/>
              <p:nvPr/>
            </p:nvSpPr>
            <p:spPr>
              <a:xfrm>
                <a:off x="6432379" y="6063629"/>
                <a:ext cx="1024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 err="1">
                    <a:solidFill>
                      <a:prstClr val="black"/>
                    </a:solidFill>
                    <a:latin typeface="Calibri"/>
                  </a:rPr>
                  <a:t>Tianning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1200" dirty="0" err="1">
                    <a:solidFill>
                      <a:prstClr val="black"/>
                    </a:solidFill>
                    <a:latin typeface="Calibri"/>
                  </a:rPr>
                  <a:t>Su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1218987"/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DD19F3E-62C7-D9FB-C5C2-D256A13A4CA3}"/>
                </a:ext>
              </a:extLst>
            </p:cNvPr>
            <p:cNvGrpSpPr/>
            <p:nvPr/>
          </p:nvGrpSpPr>
          <p:grpSpPr>
            <a:xfrm>
              <a:off x="9696020" y="5136562"/>
              <a:ext cx="1108372" cy="1418124"/>
              <a:chOff x="9773187" y="5142564"/>
              <a:chExt cx="1108372" cy="1418124"/>
            </a:xfrm>
          </p:grpSpPr>
          <p:pic>
            <p:nvPicPr>
              <p:cNvPr id="64" name="Picture 63" descr="A person wearing glasses and smiling at the camera&#10;&#10;Description automatically generated">
                <a:extLst>
                  <a:ext uri="{FF2B5EF4-FFF2-40B4-BE49-F238E27FC236}">
                    <a16:creationId xmlns:a16="http://schemas.microsoft.com/office/drawing/2014/main" id="{4CB5D292-C1F3-7EAA-9ACF-D640C0332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9947245" y="5142564"/>
                <a:ext cx="768426" cy="956459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2AFC97-050C-572C-02BF-B4867919BEB0}"/>
                  </a:ext>
                </a:extLst>
              </p:cNvPr>
              <p:cNvSpPr txBox="1"/>
              <p:nvPr/>
            </p:nvSpPr>
            <p:spPr>
              <a:xfrm>
                <a:off x="9773187" y="6099023"/>
                <a:ext cx="11083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Jingjing Tian</a:t>
                </a:r>
              </a:p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(now at PNNL) 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1058FE-788E-325A-A4C8-BFCAFCBD535E}"/>
                </a:ext>
              </a:extLst>
            </p:cNvPr>
            <p:cNvGrpSpPr/>
            <p:nvPr/>
          </p:nvGrpSpPr>
          <p:grpSpPr>
            <a:xfrm>
              <a:off x="8470676" y="5134397"/>
              <a:ext cx="1204475" cy="1235624"/>
              <a:chOff x="7486622" y="5119970"/>
              <a:chExt cx="1204475" cy="1235624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6FABB81-CDBF-2F25-55CA-D69B7F197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44482" y="5119970"/>
                <a:ext cx="768426" cy="958624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5118A9-3296-5825-8D4A-1A539B81B98E}"/>
                  </a:ext>
                </a:extLst>
              </p:cNvPr>
              <p:cNvSpPr txBox="1"/>
              <p:nvPr/>
            </p:nvSpPr>
            <p:spPr>
              <a:xfrm>
                <a:off x="7486622" y="6078595"/>
                <a:ext cx="12044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Lin Lin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4FFE72-2CDF-E8A6-302B-A03D1B1E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82130"/>
            <a:ext cx="10972800" cy="1005840"/>
          </a:xfrm>
        </p:spPr>
        <p:txBody>
          <a:bodyPr/>
          <a:lstStyle/>
          <a:p>
            <a:r>
              <a:rPr lang="en-US" sz="4000" dirty="0"/>
              <a:t>“Popcorn” Convection and Surface Coupling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283ABB-E422-BACD-1401-10E96E6F0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905"/>
          <a:stretch/>
        </p:blipFill>
        <p:spPr>
          <a:xfrm>
            <a:off x="570683" y="1387970"/>
            <a:ext cx="2744772" cy="253821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906D0A-140D-6A03-0EEB-D1D49D7DE99C}"/>
              </a:ext>
            </a:extLst>
          </p:cNvPr>
          <p:cNvSpPr txBox="1"/>
          <p:nvPr/>
        </p:nvSpPr>
        <p:spPr>
          <a:xfrm>
            <a:off x="559494" y="3887488"/>
            <a:ext cx="2480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Figure curtesy of C. Terai and P. Caldwell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1CDF9-E38F-F21D-C761-196800E3F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7" t="5290" r="11404" b="64664"/>
          <a:stretch/>
        </p:blipFill>
        <p:spPr>
          <a:xfrm>
            <a:off x="275572" y="4217389"/>
            <a:ext cx="3379694" cy="2464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87487-D27B-4611-7C61-5430A52B9982}"/>
              </a:ext>
            </a:extLst>
          </p:cNvPr>
          <p:cNvSpPr txBox="1"/>
          <p:nvPr/>
        </p:nvSpPr>
        <p:spPr>
          <a:xfrm>
            <a:off x="1253523" y="5956996"/>
            <a:ext cx="147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GoAmazon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13009-B1C9-0847-774F-8E0F0545F01E}"/>
              </a:ext>
            </a:extLst>
          </p:cNvPr>
          <p:cNvSpPr txBox="1"/>
          <p:nvPr/>
        </p:nvSpPr>
        <p:spPr>
          <a:xfrm>
            <a:off x="7890255" y="6450835"/>
            <a:ext cx="370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J. Tian </a:t>
            </a:r>
            <a:r>
              <a:rPr lang="en-US" dirty="0"/>
              <a:t>et al. submitted to GRL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86D1B-3ECD-4B35-D156-8BF6FEA4E7DD}"/>
              </a:ext>
            </a:extLst>
          </p:cNvPr>
          <p:cNvSpPr txBox="1"/>
          <p:nvPr/>
        </p:nvSpPr>
        <p:spPr>
          <a:xfrm>
            <a:off x="559494" y="4467357"/>
            <a:ext cx="153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SIPAM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SCREAM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B62F0A-9EE6-EDBB-8306-2841B0F08D78}"/>
              </a:ext>
            </a:extLst>
          </p:cNvPr>
          <p:cNvCxnSpPr>
            <a:cxnSpLocks/>
          </p:cNvCxnSpPr>
          <p:nvPr/>
        </p:nvCxnSpPr>
        <p:spPr>
          <a:xfrm flipH="1">
            <a:off x="1253523" y="1165057"/>
            <a:ext cx="530453" cy="130023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80AD4A-4197-B123-1F73-C54590C6D254}"/>
              </a:ext>
            </a:extLst>
          </p:cNvPr>
          <p:cNvCxnSpPr>
            <a:cxnSpLocks/>
          </p:cNvCxnSpPr>
          <p:nvPr/>
        </p:nvCxnSpPr>
        <p:spPr>
          <a:xfrm>
            <a:off x="1783976" y="1187284"/>
            <a:ext cx="306037" cy="350410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FA1F32-6B34-B722-5ED9-4B47E1631DF9}"/>
              </a:ext>
            </a:extLst>
          </p:cNvPr>
          <p:cNvGrpSpPr/>
          <p:nvPr/>
        </p:nvGrpSpPr>
        <p:grpSpPr>
          <a:xfrm>
            <a:off x="5023856" y="2143608"/>
            <a:ext cx="6611716" cy="4201455"/>
            <a:chOff x="3910147" y="3041478"/>
            <a:chExt cx="6611716" cy="4201455"/>
          </a:xfrm>
        </p:grpSpPr>
        <p:pic>
          <p:nvPicPr>
            <p:cNvPr id="2" name="Picture 1" descr="A picture containing text, window&#10;&#10;Description automatically generated">
              <a:extLst>
                <a:ext uri="{FF2B5EF4-FFF2-40B4-BE49-F238E27FC236}">
                  <a16:creationId xmlns:a16="http://schemas.microsoft.com/office/drawing/2014/main" id="{7BCC5EA0-4A81-BD36-CFE8-9F9323E34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52" b="33547"/>
            <a:stretch/>
          </p:blipFill>
          <p:spPr>
            <a:xfrm>
              <a:off x="3910147" y="3041478"/>
              <a:ext cx="6611716" cy="420145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3F13AA-E484-C4D9-674C-63FCB01FD880}"/>
                </a:ext>
              </a:extLst>
            </p:cNvPr>
            <p:cNvSpPr/>
            <p:nvPr/>
          </p:nvSpPr>
          <p:spPr bwMode="auto">
            <a:xfrm>
              <a:off x="7248628" y="5141556"/>
              <a:ext cx="3159396" cy="2080205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45000" dist="25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19" name="Picture 18" descr="A picture containing text, window&#10;&#10;Description automatically generated">
              <a:extLst>
                <a:ext uri="{FF2B5EF4-FFF2-40B4-BE49-F238E27FC236}">
                  <a16:creationId xmlns:a16="http://schemas.microsoft.com/office/drawing/2014/main" id="{67562C7A-5398-46D0-35E5-F8A1A890A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3" t="63762"/>
            <a:stretch/>
          </p:blipFill>
          <p:spPr>
            <a:xfrm>
              <a:off x="7377662" y="5003103"/>
              <a:ext cx="2980258" cy="220886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F61D8C-008C-40F8-20E1-72770B2789C6}"/>
              </a:ext>
            </a:extLst>
          </p:cNvPr>
          <p:cNvSpPr txBox="1"/>
          <p:nvPr/>
        </p:nvSpPr>
        <p:spPr>
          <a:xfrm>
            <a:off x="4911348" y="1422378"/>
            <a:ext cx="7561141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areas of negative sensible heat fluxes cut off convection</a:t>
            </a:r>
          </a:p>
          <a:p>
            <a:pPr marL="285750" marR="0" lvl="0" indent="-2857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complex interplay of land surface, radiation and microphysics  </a:t>
            </a:r>
          </a:p>
        </p:txBody>
      </p:sp>
      <p:pic>
        <p:nvPicPr>
          <p:cNvPr id="26" name="Picture 2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0C1CDE4-5959-7101-932C-2FD55FBAC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254231" y="162923"/>
            <a:ext cx="768426" cy="9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6B523-0075-1A7B-E878-A52B626F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108" y="398761"/>
            <a:ext cx="9467067" cy="1005840"/>
          </a:xfrm>
        </p:spPr>
        <p:txBody>
          <a:bodyPr/>
          <a:lstStyle/>
          <a:p>
            <a:r>
              <a:rPr lang="en-US" dirty="0"/>
              <a:t>CACTI clouds and precipitation from SCREAMv0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1EC1DB-3172-EEB0-7AC8-4D33F26D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16996" r="39411" b="37583"/>
          <a:stretch/>
        </p:blipFill>
        <p:spPr bwMode="auto">
          <a:xfrm>
            <a:off x="1104900" y="1833548"/>
            <a:ext cx="5490938" cy="4605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9FC0CE2-5242-C8DF-B73A-1E5F1F5720F8}"/>
              </a:ext>
            </a:extLst>
          </p:cNvPr>
          <p:cNvSpPr/>
          <p:nvPr/>
        </p:nvSpPr>
        <p:spPr bwMode="auto">
          <a:xfrm>
            <a:off x="3850369" y="3399301"/>
            <a:ext cx="1929008" cy="458715"/>
          </a:xfrm>
          <a:prstGeom prst="ellipse">
            <a:avLst/>
          </a:prstGeom>
          <a:noFill/>
          <a:ln w="25400">
            <a:solidFill>
              <a:srgbClr val="FF7E79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3D5B5-1929-2809-D473-BA08602CCDBB}"/>
              </a:ext>
            </a:extLst>
          </p:cNvPr>
          <p:cNvSpPr/>
          <p:nvPr/>
        </p:nvSpPr>
        <p:spPr bwMode="auto">
          <a:xfrm>
            <a:off x="3842721" y="5649238"/>
            <a:ext cx="1929008" cy="458716"/>
          </a:xfrm>
          <a:prstGeom prst="ellipse">
            <a:avLst/>
          </a:prstGeom>
          <a:noFill/>
          <a:ln w="25400">
            <a:solidFill>
              <a:srgbClr val="FF7E79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3EA9C-9674-B20B-7006-01BEC507F3BB}"/>
              </a:ext>
            </a:extLst>
          </p:cNvPr>
          <p:cNvSpPr txBox="1"/>
          <p:nvPr/>
        </p:nvSpPr>
        <p:spPr>
          <a:xfrm>
            <a:off x="6973191" y="2829092"/>
            <a:ext cx="4151487" cy="1753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SDC region, summer convection, lacking of PBL clouds </a:t>
            </a:r>
          </a:p>
          <a:p>
            <a:pPr marL="285750" marR="0" lvl="0" indent="-2857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99" b="1" dirty="0">
                <a:solidFill>
                  <a:srgbClr val="C00000"/>
                </a:solidFill>
                <a:latin typeface="Calibri" panose="020F0502020204030204"/>
              </a:rPr>
              <a:t>Deep convective precipitation starts too earlier in middle afternoon and does not sustain to early morning</a:t>
            </a: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7B03A-E051-4141-ADAF-238160963B05}"/>
              </a:ext>
            </a:extLst>
          </p:cNvPr>
          <p:cNvSpPr txBox="1"/>
          <p:nvPr/>
        </p:nvSpPr>
        <p:spPr>
          <a:xfrm>
            <a:off x="2485734" y="6254489"/>
            <a:ext cx="464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courtesy of J. Tian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FDC2D-0A1E-ABEF-BB78-CBDE84C79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4678" y="192550"/>
            <a:ext cx="768426" cy="9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3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048A-25D2-8B69-3E18-10CD49C5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about </a:t>
            </a:r>
            <a:r>
              <a:rPr lang="en-US" b="1" dirty="0">
                <a:solidFill>
                  <a:srgbClr val="296689"/>
                </a:solidFill>
                <a:cs typeface="Calibri"/>
              </a:rPr>
              <a:t>SPLASH/SAIL/SOS (S3)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36F5A-47C3-48EB-EA12-3A0C6B46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70" y="1598421"/>
            <a:ext cx="11697730" cy="4840734"/>
          </a:xfrm>
        </p:spPr>
        <p:txBody>
          <a:bodyPr>
            <a:normAutofit/>
          </a:bodyPr>
          <a:lstStyle/>
          <a:p>
            <a:r>
              <a:rPr lang="en-US" dirty="0"/>
              <a:t>Assessment of E3SM/SCREAM performance using computational efficient RRM</a:t>
            </a:r>
          </a:p>
          <a:p>
            <a:r>
              <a:rPr lang="en-US" dirty="0"/>
              <a:t>Model setup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Domain size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Resolution from 3.25 km to 1.6 km to 800 meters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Input and initial condition of land conditions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Prescribed aerosol conditions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Atmospheric large scale from reanalysis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Case study, short term hindcasts?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Ensemble run of one case or multiple cases?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Seasonal hindcasts versus free runs in RRM domain?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Mixed phase clouds, PBL coupling surface energy budget, aerosol sensitivities, S2S feedbacks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Collaboration with land modelers and hydrometeorology experts ?</a:t>
            </a:r>
          </a:p>
          <a:p>
            <a:pPr lvl="2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6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D3F-DC67-60F6-0BE0-E388D184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455" y="1890386"/>
            <a:ext cx="5401090" cy="1005840"/>
          </a:xfrm>
        </p:spPr>
        <p:txBody>
          <a:bodyPr/>
          <a:lstStyle/>
          <a:p>
            <a:r>
              <a:rPr lang="en-US" sz="4000" dirty="0"/>
              <a:t>Questions or Comments?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58BC1-0EC1-F78C-2B34-664BE379F395}"/>
              </a:ext>
            </a:extLst>
          </p:cNvPr>
          <p:cNvSpPr txBox="1"/>
          <p:nvPr/>
        </p:nvSpPr>
        <p:spPr>
          <a:xfrm>
            <a:off x="571129" y="6280919"/>
            <a:ext cx="109539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This work was performed under the auspices of the U.S. Department of Energy by Lawrence Livermore National Laboratory under Contract DE-AC52-07NA27344.  LLNL-PRES-852657</a:t>
            </a:r>
          </a:p>
        </p:txBody>
      </p:sp>
    </p:spTree>
    <p:extLst>
      <p:ext uri="{BB962C8B-B14F-4D97-AF65-F5344CB8AC3E}">
        <p14:creationId xmlns:p14="http://schemas.microsoft.com/office/powerpoint/2010/main" val="240445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876F-575C-530B-C511-05F40F90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F1C3F-5283-48C3-32FD-ACA196153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571139"/>
            <a:ext cx="6710814" cy="4868016"/>
          </a:xfrm>
        </p:spPr>
        <p:txBody>
          <a:bodyPr>
            <a:normAutofit/>
          </a:bodyPr>
          <a:lstStyle/>
          <a:p>
            <a:r>
              <a:rPr lang="en-US" dirty="0"/>
              <a:t>Introduction of THREAD </a:t>
            </a:r>
          </a:p>
          <a:p>
            <a:r>
              <a:rPr lang="en-US" dirty="0"/>
              <a:t>Progresses and Preliminary Results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DP-SCREAM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RRM-SCREAM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Mixed-phase clouds (COMBLE)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Clouds in a mountainous region (CACTI)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Surface coupling (</a:t>
            </a:r>
            <a:r>
              <a:rPr lang="en-US" dirty="0" err="1"/>
              <a:t>GoAmazon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571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1238-B007-1EB2-20D9-7B605F0B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02245"/>
            <a:ext cx="10972800" cy="1005840"/>
          </a:xfrm>
        </p:spPr>
        <p:txBody>
          <a:bodyPr/>
          <a:lstStyle/>
          <a:p>
            <a:r>
              <a:rPr lang="en-US" dirty="0"/>
              <a:t>Motivation of THREAD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793009-959E-F338-6782-E756016C2CE1}"/>
              </a:ext>
            </a:extLst>
          </p:cNvPr>
          <p:cNvGrpSpPr/>
          <p:nvPr/>
        </p:nvGrpSpPr>
        <p:grpSpPr>
          <a:xfrm>
            <a:off x="5723958" y="4653291"/>
            <a:ext cx="3011765" cy="1310258"/>
            <a:chOff x="5594912" y="4529445"/>
            <a:chExt cx="3011765" cy="1310258"/>
          </a:xfrm>
        </p:grpSpPr>
        <p:pic>
          <p:nvPicPr>
            <p:cNvPr id="8" name="Graphic 7" descr="Rope Knot with solid fill">
              <a:extLst>
                <a:ext uri="{FF2B5EF4-FFF2-40B4-BE49-F238E27FC236}">
                  <a16:creationId xmlns:a16="http://schemas.microsoft.com/office/drawing/2014/main" id="{675164D3-2AE9-EC90-BCB0-DC750B36C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533987">
              <a:off x="6443319" y="4870801"/>
              <a:ext cx="1296290" cy="8428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D63F37-DD36-601A-CD66-F481E1D284C0}"/>
                </a:ext>
              </a:extLst>
            </p:cNvPr>
            <p:cNvSpPr/>
            <p:nvPr/>
          </p:nvSpPr>
          <p:spPr>
            <a:xfrm>
              <a:off x="5594912" y="4529445"/>
              <a:ext cx="30117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96FF"/>
                  </a:solidFill>
                </a:rPr>
                <a:t>THREAD</a:t>
              </a:r>
              <a:endParaRPr lang="en-US" sz="2800" b="1" dirty="0">
                <a:solidFill>
                  <a:srgbClr val="0096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37BD95-2624-53AA-EA1E-47D18E99F1E7}"/>
                </a:ext>
              </a:extLst>
            </p:cNvPr>
            <p:cNvSpPr txBox="1"/>
            <p:nvPr/>
          </p:nvSpPr>
          <p:spPr>
            <a:xfrm>
              <a:off x="6447300" y="5501149"/>
              <a:ext cx="1371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6FF"/>
                  </a:solidFill>
                </a:rPr>
                <a:t>LLNL ASR SFA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57D6C0-39E7-788C-3703-0BF58C09692B}"/>
              </a:ext>
            </a:extLst>
          </p:cNvPr>
          <p:cNvGrpSpPr/>
          <p:nvPr/>
        </p:nvGrpSpPr>
        <p:grpSpPr>
          <a:xfrm>
            <a:off x="8141994" y="3663173"/>
            <a:ext cx="3381092" cy="2829929"/>
            <a:chOff x="7941030" y="3625826"/>
            <a:chExt cx="3381092" cy="2829929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4E3DBFD0-437D-1C52-7DC9-C6237A753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1030" y="3995158"/>
              <a:ext cx="3381092" cy="24605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0479F8-F9FB-685C-B86F-D50A8763204C}"/>
                </a:ext>
              </a:extLst>
            </p:cNvPr>
            <p:cNvSpPr txBox="1"/>
            <p:nvPr/>
          </p:nvSpPr>
          <p:spPr>
            <a:xfrm>
              <a:off x="8065213" y="3625826"/>
              <a:ext cx="3195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9051"/>
                  </a:solidFill>
                </a:rPr>
                <a:t>ARM world-wide deployments</a:t>
              </a:r>
            </a:p>
          </p:txBody>
        </p:sp>
      </p:grpSp>
      <p:pic>
        <p:nvPicPr>
          <p:cNvPr id="5" name="video_1280.mp4" descr="video_1280.mp4">
            <a:hlinkClick r:id="" action="ppaction://media"/>
            <a:extLst>
              <a:ext uri="{FF2B5EF4-FFF2-40B4-BE49-F238E27FC236}">
                <a16:creationId xmlns:a16="http://schemas.microsoft.com/office/drawing/2014/main" id="{7D52A1FA-D79B-42A8-2DF6-28069196D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915" y="3967863"/>
            <a:ext cx="5798049" cy="25941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1DCA8FA-0322-5BB2-F323-5E2749F94F6E}"/>
              </a:ext>
            </a:extLst>
          </p:cNvPr>
          <p:cNvGrpSpPr/>
          <p:nvPr/>
        </p:nvGrpSpPr>
        <p:grpSpPr>
          <a:xfrm>
            <a:off x="730560" y="3234833"/>
            <a:ext cx="7876584" cy="3554761"/>
            <a:chOff x="529596" y="3110987"/>
            <a:chExt cx="7876584" cy="35547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4DA1A0-68F7-7638-D4F7-D1B96E0C610E}"/>
                </a:ext>
              </a:extLst>
            </p:cNvPr>
            <p:cNvSpPr txBox="1"/>
            <p:nvPr/>
          </p:nvSpPr>
          <p:spPr>
            <a:xfrm>
              <a:off x="529596" y="3110987"/>
              <a:ext cx="7876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the Simple Cloud-Resolving </a:t>
              </a:r>
              <a:r>
                <a:rPr lang="en-US" i="1" dirty="0">
                  <a:solidFill>
                    <a:srgbClr val="C00000"/>
                  </a:solidFill>
                </a:rPr>
                <a:t>E3SM</a:t>
              </a:r>
              <a:r>
                <a:rPr lang="en-US" dirty="0">
                  <a:solidFill>
                    <a:srgbClr val="C00000"/>
                  </a:solidFill>
                </a:rPr>
                <a:t> Atmosphere Model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(</a:t>
              </a:r>
              <a:r>
                <a:rPr lang="en-US" i="1" dirty="0">
                  <a:solidFill>
                    <a:srgbClr val="C00000"/>
                  </a:solidFill>
                </a:rPr>
                <a:t>SCREAM, 3.25 km globally</a:t>
              </a:r>
              <a:r>
                <a:rPr lang="en-US" dirty="0">
                  <a:solidFill>
                    <a:srgbClr val="C00000"/>
                  </a:solidFill>
                </a:rPr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3690FA-CE0A-5CDD-2470-CBDF66DC3AC6}"/>
                </a:ext>
              </a:extLst>
            </p:cNvPr>
            <p:cNvSpPr txBox="1"/>
            <p:nvPr/>
          </p:nvSpPr>
          <p:spPr>
            <a:xfrm>
              <a:off x="2550695" y="6388749"/>
              <a:ext cx="2589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Courtesy of R. Lang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2E427A-6CA2-F5A2-8310-35E6A9B11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190" y="1829210"/>
            <a:ext cx="10581526" cy="1162120"/>
          </a:xfrm>
        </p:spPr>
        <p:txBody>
          <a:bodyPr>
            <a:normAutofit/>
          </a:bodyPr>
          <a:lstStyle/>
          <a:p>
            <a:pPr marL="0">
              <a:spcBef>
                <a:spcPts val="1000"/>
              </a:spcBef>
            </a:pPr>
            <a:r>
              <a:rPr lang="en-US" dirty="0"/>
              <a:t>Booming developments of global storm resolving models (GSRMs) </a:t>
            </a:r>
          </a:p>
          <a:p>
            <a:pPr marL="0">
              <a:spcBef>
                <a:spcPts val="1000"/>
              </a:spcBef>
            </a:pPr>
            <a:r>
              <a:rPr lang="en-US" b="1" dirty="0">
                <a:solidFill>
                  <a:srgbClr val="0096FF"/>
                </a:solidFill>
              </a:rPr>
              <a:t>Process-oriented</a:t>
            </a:r>
            <a:r>
              <a:rPr lang="en-US" dirty="0"/>
              <a:t> diagnosis and improvement of E3SM/SCREAM using ARM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6DE9AD-1C3C-8C0A-51B7-39DBBA662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123" y="1713901"/>
            <a:ext cx="9681434" cy="4781908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2200" dirty="0"/>
              <a:t>                                                                            How can we effectively diagnose a model’s strengths and weaknesses and transfer process-level understanding based on observations into improvements in global storm resolving models?  </a:t>
            </a:r>
          </a:p>
          <a:p>
            <a:pPr marL="342900" indent="-342900">
              <a:spcBef>
                <a:spcPts val="0"/>
              </a:spcBef>
            </a:pPr>
            <a:endParaRPr lang="en-US" sz="2200" dirty="0"/>
          </a:p>
          <a:p>
            <a:pPr marL="342900" indent="-342900">
              <a:spcBef>
                <a:spcPts val="0"/>
              </a:spcBef>
            </a:pPr>
            <a:r>
              <a:rPr lang="en-US" sz="2200" dirty="0"/>
              <a:t>                                                                                                                    How well can SCREAM represent the interactions between the resolved mesoscale variability and the parameterized sub-grid scale turbulence, cloud microphysics, and aerosol processes? </a:t>
            </a:r>
          </a:p>
          <a:p>
            <a:pPr marL="342900" indent="-342900">
              <a:spcBef>
                <a:spcPts val="0"/>
              </a:spcBef>
            </a:pPr>
            <a:endParaRPr lang="en-US" sz="2200" dirty="0"/>
          </a:p>
          <a:p>
            <a:pPr marL="342900" indent="-342900">
              <a:spcBef>
                <a:spcPts val="0"/>
              </a:spcBef>
            </a:pPr>
            <a:r>
              <a:rPr lang="en-US" sz="2200" dirty="0"/>
              <a:t>                                                                     How well can SCREAM represent the fast interactive physics of local land-atmosphere coupling at short-time scales (e.g., land-surface heterogeneity and orographic effects) and the feedbacks to longer time scales?</a:t>
            </a:r>
          </a:p>
          <a:p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A45D-0CE6-ED5C-0886-DA45FD05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Foci/Questions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AECDC2-238A-DC5F-30E8-BF3C35A057E9}"/>
              </a:ext>
            </a:extLst>
          </p:cNvPr>
          <p:cNvSpPr txBox="1">
            <a:spLocks/>
          </p:cNvSpPr>
          <p:nvPr/>
        </p:nvSpPr>
        <p:spPr>
          <a:xfrm>
            <a:off x="981123" y="1713901"/>
            <a:ext cx="7663030" cy="4781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4313" indent="-171450" algn="l" rtl="0"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spcBef>
                <a:spcPts val="0"/>
              </a:spcBef>
            </a:pPr>
            <a:r>
              <a:rPr lang="en-US" sz="2200" b="1" dirty="0"/>
              <a:t>Model improvement with observations:</a:t>
            </a:r>
            <a:r>
              <a:rPr lang="en-US" sz="2200" dirty="0"/>
              <a:t> </a:t>
            </a:r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0" indent="0" defTabSz="914400">
              <a:spcBef>
                <a:spcPts val="0"/>
              </a:spcBef>
              <a:buNone/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r>
              <a:rPr lang="en-US" sz="2200" b="1" dirty="0"/>
              <a:t>Resolved mesoscale versus Sub-grid parameterized processes:</a:t>
            </a:r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endParaRPr lang="en-US" sz="2200" b="1" dirty="0"/>
          </a:p>
          <a:p>
            <a:pPr marL="342900" indent="-342900" defTabSz="914400">
              <a:spcBef>
                <a:spcPts val="0"/>
              </a:spcBef>
            </a:pPr>
            <a:r>
              <a:rPr lang="en-US" sz="2200" b="1" dirty="0"/>
              <a:t>Fast physical interactions with land: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428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3C5A0-599E-4643-EA27-D4E5218F6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52" t="13783" r="5955" b="8764"/>
          <a:stretch/>
        </p:blipFill>
        <p:spPr>
          <a:xfrm>
            <a:off x="748703" y="1052736"/>
            <a:ext cx="10694594" cy="51366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E6E66A-DCDD-68F2-8784-714B122D7BC7}"/>
              </a:ext>
            </a:extLst>
          </p:cNvPr>
          <p:cNvSpPr txBox="1">
            <a:spLocks/>
          </p:cNvSpPr>
          <p:nvPr/>
        </p:nvSpPr>
        <p:spPr>
          <a:xfrm>
            <a:off x="191344" y="404664"/>
            <a:ext cx="12136660" cy="1005840"/>
          </a:xfrm>
          <a:prstGeom prst="rect">
            <a:avLst/>
          </a:prstGeom>
        </p:spPr>
        <p:txBody>
          <a:bodyPr/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ying in 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igh 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R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esolution 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E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3SM with 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RM 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ata (</a:t>
            </a:r>
            <a:r>
              <a:rPr lang="en-US" sz="3200" b="1" dirty="0">
                <a:solidFill>
                  <a:srgbClr val="0432FF"/>
                </a:solidFill>
                <a:ea typeface="Arial" panose="020B0604020202020204" pitchFamily="34" charset="0"/>
              </a:rPr>
              <a:t>THREAD</a:t>
            </a:r>
            <a:r>
              <a:rPr lang="en-US" sz="3200" b="1" dirty="0">
                <a:solidFill>
                  <a:prstClr val="black"/>
                </a:solidFill>
                <a:ea typeface="Arial" panose="020B0604020202020204" pitchFamily="34" charset="0"/>
              </a:rPr>
              <a:t>)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317654-2032-E59A-69C5-C8A45B575CC6}"/>
              </a:ext>
            </a:extLst>
          </p:cNvPr>
          <p:cNvSpPr txBox="1"/>
          <p:nvPr/>
        </p:nvSpPr>
        <p:spPr>
          <a:xfrm>
            <a:off x="800108" y="6253281"/>
            <a:ext cx="10591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2000" dirty="0">
                <a:solidFill>
                  <a:prstClr val="black"/>
                </a:solidFill>
                <a:latin typeface="Calibri"/>
              </a:rPr>
              <a:t>In close collaboration with </a:t>
            </a:r>
            <a:r>
              <a:rPr lang="en-US" sz="2000" b="1" u="sng" dirty="0">
                <a:solidFill>
                  <a:srgbClr val="00B050"/>
                </a:solidFill>
                <a:latin typeface="Calibri"/>
              </a:rPr>
              <a:t>E3SM/SCREAM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model development teams and </a:t>
            </a:r>
            <a:r>
              <a:rPr lang="en-US" sz="2000" b="1" u="sng" dirty="0">
                <a:solidFill>
                  <a:srgbClr val="0A5FC6">
                    <a:lumMod val="75000"/>
                  </a:srgbClr>
                </a:solidFill>
                <a:latin typeface="Calibri"/>
              </a:rPr>
              <a:t>ARM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infrastructure teams </a:t>
            </a:r>
          </a:p>
        </p:txBody>
      </p:sp>
    </p:spTree>
    <p:extLst>
      <p:ext uri="{BB962C8B-B14F-4D97-AF65-F5344CB8AC3E}">
        <p14:creationId xmlns:p14="http://schemas.microsoft.com/office/powerpoint/2010/main" val="358232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D3F-DC67-60F6-0BE0-E388D184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475" y="1928827"/>
            <a:ext cx="7483239" cy="1005840"/>
          </a:xfrm>
        </p:spPr>
        <p:txBody>
          <a:bodyPr/>
          <a:lstStyle/>
          <a:p>
            <a:r>
              <a:rPr lang="en-US" sz="4000" dirty="0"/>
              <a:t>Progresses &amp; Preliminary Results  </a:t>
            </a:r>
          </a:p>
        </p:txBody>
      </p:sp>
    </p:spTree>
    <p:extLst>
      <p:ext uri="{BB962C8B-B14F-4D97-AF65-F5344CB8AC3E}">
        <p14:creationId xmlns:p14="http://schemas.microsoft.com/office/powerpoint/2010/main" val="150184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22E522-5899-3A12-8E5B-CB53FFAD4E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74"/>
          <a:stretch/>
        </p:blipFill>
        <p:spPr>
          <a:xfrm>
            <a:off x="257337" y="4060448"/>
            <a:ext cx="11677329" cy="24648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C77E79-4AEF-5D3A-F862-1D3BAA5A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87" y="390703"/>
            <a:ext cx="9889745" cy="1005578"/>
          </a:xfrm>
        </p:spPr>
        <p:txBody>
          <a:bodyPr/>
          <a:lstStyle/>
          <a:p>
            <a:r>
              <a:rPr lang="en-US" dirty="0"/>
              <a:t>Survey of DP-SCREAM on ARM Convective Cases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25998-B994-9AF1-C5AC-459A408D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t="4107" r="8894" b="9610"/>
          <a:stretch/>
        </p:blipFill>
        <p:spPr>
          <a:xfrm>
            <a:off x="737376" y="3547039"/>
            <a:ext cx="568564" cy="595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9A9A4-7693-6E89-5178-192BCDB7D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t="4107" r="8894" b="9610"/>
          <a:stretch/>
        </p:blipFill>
        <p:spPr>
          <a:xfrm>
            <a:off x="2138348" y="3547039"/>
            <a:ext cx="568564" cy="595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4FD50-8622-3DB0-1507-381D9BD65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t="4107" r="8894" b="9610"/>
          <a:stretch/>
        </p:blipFill>
        <p:spPr>
          <a:xfrm>
            <a:off x="3364662" y="3547039"/>
            <a:ext cx="568564" cy="595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EB060-289D-B969-9070-349E4CFA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t="4107" r="8894" b="9610"/>
          <a:stretch/>
        </p:blipFill>
        <p:spPr>
          <a:xfrm>
            <a:off x="4738095" y="3547039"/>
            <a:ext cx="568564" cy="595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A222F-F5AE-7BF5-C2F9-3938B64D1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t="4107" r="8894" b="9610"/>
          <a:stretch/>
        </p:blipFill>
        <p:spPr>
          <a:xfrm>
            <a:off x="7366908" y="3547039"/>
            <a:ext cx="568564" cy="595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2A9F8D-67EB-FD3D-0F4A-82BDD71E6281}"/>
              </a:ext>
            </a:extLst>
          </p:cNvPr>
          <p:cNvSpPr txBox="1"/>
          <p:nvPr/>
        </p:nvSpPr>
        <p:spPr>
          <a:xfrm>
            <a:off x="787591" y="1605477"/>
            <a:ext cx="6768752" cy="10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defTabSz="457063">
              <a:buFont typeface="Arial" panose="020B0604020202020204" pitchFamily="34" charset="0"/>
              <a:buChar char="•"/>
              <a:defRPr/>
            </a:pPr>
            <a:r>
              <a:rPr lang="en-US" sz="1999" b="1" dirty="0">
                <a:solidFill>
                  <a:srgbClr val="CEDBE6">
                    <a:lumMod val="50000"/>
                  </a:srgbClr>
                </a:solidFill>
                <a:latin typeface="Calibri" panose="020F0502020204030204"/>
              </a:rPr>
              <a:t>Every regime/case: OBS + Forcing + benchmark LES</a:t>
            </a:r>
            <a:r>
              <a:rPr lang="en-US" sz="1999" b="1" dirty="0">
                <a:solidFill>
                  <a:srgbClr val="CEDBE6">
                    <a:lumMod val="50000"/>
                  </a:srgbClr>
                </a:solidFill>
                <a:latin typeface="Calibri" panose="020F0502020204030204"/>
                <a:sym typeface="Wingdings" pitchFamily="2" charset="2"/>
              </a:rPr>
              <a:t> </a:t>
            </a:r>
          </a:p>
          <a:p>
            <a:pPr marL="285664" indent="-285664" defTabSz="457063">
              <a:buFont typeface="Arial" panose="020B0604020202020204" pitchFamily="34" charset="0"/>
              <a:buChar char="•"/>
              <a:defRPr/>
            </a:pPr>
            <a:r>
              <a:rPr lang="en-US" sz="1999" b="1" dirty="0">
                <a:solidFill>
                  <a:srgbClr val="CEDBE6">
                    <a:lumMod val="50000"/>
                  </a:srgbClr>
                </a:solidFill>
                <a:latin typeface="Calibri" panose="020F0502020204030204"/>
              </a:rPr>
              <a:t>Tests across a range of horizontal and vertical resolutions</a:t>
            </a:r>
          </a:p>
          <a:p>
            <a:pPr marL="285664" indent="-285664" defTabSz="457063">
              <a:buFont typeface="Arial" panose="020B0604020202020204" pitchFamily="34" charset="0"/>
              <a:buChar char="•"/>
              <a:defRPr/>
            </a:pPr>
            <a:r>
              <a:rPr lang="en-US" sz="1999" b="1" dirty="0">
                <a:solidFill>
                  <a:srgbClr val="CEDBE6">
                    <a:lumMod val="50000"/>
                  </a:srgbClr>
                </a:solidFill>
                <a:latin typeface="Calibri" panose="020F0502020204030204"/>
              </a:rPr>
              <a:t>In-depth sensitivity tests on SCREAM physics updates </a:t>
            </a:r>
            <a:endParaRPr lang="en-US" sz="19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F60DC-B42C-F1D5-A9D9-9DF7319DA5A5}"/>
              </a:ext>
            </a:extLst>
          </p:cNvPr>
          <p:cNvSpPr txBox="1"/>
          <p:nvPr/>
        </p:nvSpPr>
        <p:spPr>
          <a:xfrm>
            <a:off x="737377" y="2996952"/>
            <a:ext cx="216277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>
              <a:defRPr/>
            </a:pPr>
            <a:r>
              <a:rPr lang="en-US" sz="1799" dirty="0" err="1">
                <a:solidFill>
                  <a:srgbClr val="0432FF"/>
                </a:solidFill>
                <a:latin typeface="Calibri" panose="020F0502020204030204"/>
              </a:rPr>
              <a:t>Lagrangian</a:t>
            </a:r>
            <a:r>
              <a:rPr lang="en-US" sz="1799" dirty="0">
                <a:solidFill>
                  <a:srgbClr val="0432FF"/>
                </a:solidFill>
                <a:latin typeface="Calibri" panose="020F0502020204030204"/>
              </a:rPr>
              <a:t> Forcing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6D97C-5F6E-8A32-B30F-34E1C2238C0B}"/>
              </a:ext>
            </a:extLst>
          </p:cNvPr>
          <p:cNvSpPr txBox="1"/>
          <p:nvPr/>
        </p:nvSpPr>
        <p:spPr>
          <a:xfrm>
            <a:off x="752772" y="6334291"/>
            <a:ext cx="1182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defRPr/>
            </a:pPr>
            <a:r>
              <a:rPr lang="en-US" sz="2000" b="1" dirty="0">
                <a:solidFill>
                  <a:srgbClr val="0432FF"/>
                </a:solidFill>
                <a:latin typeface="Calibri" panose="020F0502020204030204"/>
              </a:rPr>
              <a:t>All these cases are available to E3SM low-res model diagnosis through E3SM Single Column Models 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FD2ADEC6-7748-E2DD-B8B8-2EB8DC01CD7D}"/>
              </a:ext>
            </a:extLst>
          </p:cNvPr>
          <p:cNvSpPr/>
          <p:nvPr/>
        </p:nvSpPr>
        <p:spPr>
          <a:xfrm rot="5400000">
            <a:off x="1583337" y="2994815"/>
            <a:ext cx="190046" cy="914400"/>
          </a:xfrm>
          <a:prstGeom prst="leftBrace">
            <a:avLst/>
          </a:pr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987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Graphic 19" descr="Head with gears with solid fill">
            <a:extLst>
              <a:ext uri="{FF2B5EF4-FFF2-40B4-BE49-F238E27FC236}">
                <a16:creationId xmlns:a16="http://schemas.microsoft.com/office/drawing/2014/main" id="{A6FD0681-E258-2F30-F5B5-7E9981523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3746" y="3931181"/>
            <a:ext cx="589110" cy="589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DDBED5-AE3C-9A78-6CDA-72F23EAB1B27}"/>
              </a:ext>
            </a:extLst>
          </p:cNvPr>
          <p:cNvGrpSpPr/>
          <p:nvPr/>
        </p:nvGrpSpPr>
        <p:grpSpPr>
          <a:xfrm>
            <a:off x="8541399" y="1204783"/>
            <a:ext cx="3914368" cy="2758714"/>
            <a:chOff x="8539811" y="1204783"/>
            <a:chExt cx="3914368" cy="27587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D1B8BE-0C77-F380-9F7C-E8F9CBBBF4A8}"/>
                </a:ext>
              </a:extLst>
            </p:cNvPr>
            <p:cNvGrpSpPr/>
            <p:nvPr/>
          </p:nvGrpSpPr>
          <p:grpSpPr>
            <a:xfrm>
              <a:off x="8539811" y="1493230"/>
              <a:ext cx="3261235" cy="2470267"/>
              <a:chOff x="8053227" y="583008"/>
              <a:chExt cx="3879849" cy="328986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E28911D-DC72-E858-AE73-6E2A977E5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3227" y="583008"/>
                <a:ext cx="3879849" cy="3289862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B41BD-EA7E-5E1E-75E6-5CD7E9E0603F}"/>
                  </a:ext>
                </a:extLst>
              </p:cNvPr>
              <p:cNvSpPr txBox="1"/>
              <p:nvPr/>
            </p:nvSpPr>
            <p:spPr>
              <a:xfrm>
                <a:off x="8182644" y="670470"/>
                <a:ext cx="1008112" cy="5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>
                  <a:defRPr/>
                </a:pPr>
                <a:r>
                  <a:rPr lang="en-US" sz="2000" dirty="0">
                    <a:solidFill>
                      <a:srgbClr val="0432FF"/>
                    </a:solidFill>
                    <a:latin typeface="Calibri" panose="020F0502020204030204"/>
                  </a:rPr>
                  <a:t>ARM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01BF9A-6087-5D43-0556-559F8D1EB3B3}"/>
                  </a:ext>
                </a:extLst>
              </p:cNvPr>
              <p:cNvSpPr txBox="1"/>
              <p:nvPr/>
            </p:nvSpPr>
            <p:spPr>
              <a:xfrm>
                <a:off x="9808304" y="670469"/>
                <a:ext cx="1008112" cy="5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>
                  <a:defRPr/>
                </a:pPr>
                <a:r>
                  <a:rPr lang="en-US" sz="2000" dirty="0">
                    <a:solidFill>
                      <a:srgbClr val="0432FF"/>
                    </a:solidFill>
                    <a:latin typeface="Calibri" panose="020F0502020204030204"/>
                  </a:rPr>
                  <a:t>LES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3C4B88-8FA0-CC58-6DD5-50233A4B64EB}"/>
                  </a:ext>
                </a:extLst>
              </p:cNvPr>
              <p:cNvSpPr txBox="1"/>
              <p:nvPr/>
            </p:nvSpPr>
            <p:spPr>
              <a:xfrm>
                <a:off x="8110637" y="2204864"/>
                <a:ext cx="1512168" cy="778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>
                  <a:defRPr/>
                </a:pPr>
                <a:r>
                  <a:rPr lang="en-US" sz="1600" dirty="0">
                    <a:solidFill>
                      <a:srgbClr val="FF0000"/>
                    </a:solidFill>
                    <a:latin typeface="Calibri" panose="020F0502020204030204"/>
                  </a:rPr>
                  <a:t>SCREAM-3km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A6328-5E5C-6E55-2242-A6EB7CF18674}"/>
                  </a:ext>
                </a:extLst>
              </p:cNvPr>
              <p:cNvSpPr txBox="1"/>
              <p:nvPr/>
            </p:nvSpPr>
            <p:spPr>
              <a:xfrm>
                <a:off x="9725335" y="2204864"/>
                <a:ext cx="1625661" cy="778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>
                  <a:defRPr/>
                </a:pPr>
                <a:r>
                  <a:rPr lang="en-US" sz="1600" dirty="0">
                    <a:solidFill>
                      <a:srgbClr val="FF0000"/>
                    </a:solidFill>
                    <a:latin typeface="Calibri" panose="020F0502020204030204"/>
                  </a:rPr>
                  <a:t>SCREAM-100m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6F16F5-AAC5-CC49-8C96-A4F24DA0D903}"/>
                </a:ext>
              </a:extLst>
            </p:cNvPr>
            <p:cNvSpPr txBox="1"/>
            <p:nvPr/>
          </p:nvSpPr>
          <p:spPr>
            <a:xfrm>
              <a:off x="8539811" y="1204783"/>
              <a:ext cx="3914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Diurnal cycle of Cloud Fraction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15494D-DFF6-64C5-A458-B188F353F1F6}"/>
              </a:ext>
            </a:extLst>
          </p:cNvPr>
          <p:cNvGrpSpPr/>
          <p:nvPr/>
        </p:nvGrpSpPr>
        <p:grpSpPr>
          <a:xfrm>
            <a:off x="5447928" y="2509016"/>
            <a:ext cx="2952328" cy="1424040"/>
            <a:chOff x="5446340" y="2420888"/>
            <a:chExt cx="2952328" cy="142404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8B14E6F-07CE-F72F-2BE7-261DC1426817}"/>
                </a:ext>
              </a:extLst>
            </p:cNvPr>
            <p:cNvCxnSpPr/>
            <p:nvPr/>
          </p:nvCxnSpPr>
          <p:spPr>
            <a:xfrm flipH="1">
              <a:off x="5446340" y="2420888"/>
              <a:ext cx="2952328" cy="142404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52C732-A2B1-EB65-CDB6-F594176ACAFA}"/>
                </a:ext>
              </a:extLst>
            </p:cNvPr>
            <p:cNvSpPr txBox="1"/>
            <p:nvPr/>
          </p:nvSpPr>
          <p:spPr>
            <a:xfrm rot="20074420">
              <a:off x="5622756" y="2813245"/>
              <a:ext cx="2596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an example of ARM case</a:t>
              </a:r>
            </a:p>
          </p:txBody>
        </p:sp>
      </p:grpSp>
      <p:pic>
        <p:nvPicPr>
          <p:cNvPr id="17" name="Picture 16" descr="A person wearing a blue shirt&#10;&#10;Description automatically generated">
            <a:extLst>
              <a:ext uri="{FF2B5EF4-FFF2-40B4-BE49-F238E27FC236}">
                <a16:creationId xmlns:a16="http://schemas.microsoft.com/office/drawing/2014/main" id="{4D19B9C5-A1B7-860C-3642-E2F4DD96FB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2536" y="157366"/>
            <a:ext cx="780370" cy="9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76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C77E79-4AEF-5D3A-F862-1D3BAA5A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982" y="398514"/>
            <a:ext cx="9926604" cy="1005578"/>
          </a:xfrm>
        </p:spPr>
        <p:txBody>
          <a:bodyPr/>
          <a:lstStyle/>
          <a:p>
            <a:r>
              <a:rPr lang="en-US" sz="3999" dirty="0"/>
              <a:t>Efficient RRM-SCREAM Hindcasts at ARM sites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CBCF6-14AE-2744-77B7-D815BE70C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46" y="2060848"/>
            <a:ext cx="5660735" cy="4334388"/>
          </a:xfrm>
          <a:prstGeom prst="rect">
            <a:avLst/>
          </a:prstGeom>
        </p:spPr>
      </p:pic>
      <p:pic>
        <p:nvPicPr>
          <p:cNvPr id="18" name="Graphic 17" descr="Head with gears with solid fill">
            <a:extLst>
              <a:ext uri="{FF2B5EF4-FFF2-40B4-BE49-F238E27FC236}">
                <a16:creationId xmlns:a16="http://schemas.microsoft.com/office/drawing/2014/main" id="{296804A2-E390-5546-94F8-DE5720C8B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7195" y="3573001"/>
            <a:ext cx="555932" cy="55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A6BAF-9F30-2262-5D6B-475BA9C1BF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4" t="4107" r="8894" b="9610"/>
          <a:stretch/>
        </p:blipFill>
        <p:spPr>
          <a:xfrm>
            <a:off x="5441836" y="5824467"/>
            <a:ext cx="35246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A41D9-5F67-B89E-4D77-9D1EF4AA19D0}"/>
              </a:ext>
            </a:extLst>
          </p:cNvPr>
          <p:cNvSpPr txBox="1"/>
          <p:nvPr/>
        </p:nvSpPr>
        <p:spPr>
          <a:xfrm>
            <a:off x="5224839" y="4228042"/>
            <a:ext cx="101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/EPCAPE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0A5E1-3616-5342-4B44-EB85044C04AD}"/>
              </a:ext>
            </a:extLst>
          </p:cNvPr>
          <p:cNvSpPr txBox="1"/>
          <p:nvPr/>
        </p:nvSpPr>
        <p:spPr>
          <a:xfrm>
            <a:off x="862538" y="1270502"/>
            <a:ext cx="463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RRM-SCREAM: high-res inner refined domain (~3 km) and low-res outer domain (~100 km)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D17BCD-920D-421B-7FD1-413114136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4" t="4107" r="8894" b="9610"/>
          <a:stretch/>
        </p:blipFill>
        <p:spPr>
          <a:xfrm>
            <a:off x="5438615" y="3666301"/>
            <a:ext cx="35246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7C49F2-D3C1-8AEB-7476-19ED1E69E5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4" t="4107" r="8894" b="9610"/>
          <a:stretch/>
        </p:blipFill>
        <p:spPr>
          <a:xfrm>
            <a:off x="3503712" y="3666301"/>
            <a:ext cx="35246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95FBB-6B4C-BA83-D50B-509C436A80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4" t="4107" r="8894" b="9610"/>
          <a:stretch/>
        </p:blipFill>
        <p:spPr>
          <a:xfrm>
            <a:off x="3503712" y="5824467"/>
            <a:ext cx="35246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F7AF6-C432-7726-0001-ED80D3DF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4" t="4107" r="8894" b="9610"/>
          <a:stretch/>
        </p:blipFill>
        <p:spPr>
          <a:xfrm>
            <a:off x="1655299" y="5833800"/>
            <a:ext cx="35246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FF000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BB25DFC-EBAC-5DCC-5515-359C6ECC57A1}"/>
              </a:ext>
            </a:extLst>
          </p:cNvPr>
          <p:cNvGrpSpPr/>
          <p:nvPr/>
        </p:nvGrpSpPr>
        <p:grpSpPr>
          <a:xfrm>
            <a:off x="1931927" y="6356813"/>
            <a:ext cx="2507890" cy="461665"/>
            <a:chOff x="117748" y="6351711"/>
            <a:chExt cx="2507890" cy="461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7500DE-9489-FD39-A6BB-83E5EAF0E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64" t="4107" r="8894" b="9610"/>
            <a:stretch/>
          </p:blipFill>
          <p:spPr>
            <a:xfrm>
              <a:off x="157757" y="6608163"/>
              <a:ext cx="127120" cy="1332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rgbClr val="FF0000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1007C-A2F1-9DCA-DC4A-C6DA550F788C}"/>
                </a:ext>
              </a:extLst>
            </p:cNvPr>
            <p:cNvSpPr txBox="1"/>
            <p:nvPr/>
          </p:nvSpPr>
          <p:spPr>
            <a:xfrm>
              <a:off x="280700" y="6351711"/>
              <a:ext cx="2344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Brain Storming / Planning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On-Going effort   </a:t>
              </a:r>
            </a:p>
          </p:txBody>
        </p:sp>
        <p:pic>
          <p:nvPicPr>
            <p:cNvPr id="19" name="Graphic 18" descr="Head with gears with solid fill">
              <a:extLst>
                <a:ext uri="{FF2B5EF4-FFF2-40B4-BE49-F238E27FC236}">
                  <a16:creationId xmlns:a16="http://schemas.microsoft.com/office/drawing/2014/main" id="{37EB1646-592D-CB63-ABFD-1A914D520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748" y="6381328"/>
              <a:ext cx="205605" cy="2056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3C61DA-E510-DE73-FA7D-9F1802B525AA}"/>
              </a:ext>
            </a:extLst>
          </p:cNvPr>
          <p:cNvGrpSpPr/>
          <p:nvPr/>
        </p:nvGrpSpPr>
        <p:grpSpPr>
          <a:xfrm>
            <a:off x="6312025" y="1268760"/>
            <a:ext cx="6033395" cy="5396036"/>
            <a:chOff x="6342747" y="1337297"/>
            <a:chExt cx="6033395" cy="53960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9CF252-C759-E4AC-8E34-E0E59CDE80BF}"/>
                </a:ext>
              </a:extLst>
            </p:cNvPr>
            <p:cNvGrpSpPr/>
            <p:nvPr/>
          </p:nvGrpSpPr>
          <p:grpSpPr>
            <a:xfrm>
              <a:off x="6397721" y="1898088"/>
              <a:ext cx="5676834" cy="4835245"/>
              <a:chOff x="5660589" y="1722449"/>
              <a:chExt cx="5678312" cy="48365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D72C2EE-1B57-40A9-C2CE-3C94050D0B95}"/>
                  </a:ext>
                </a:extLst>
              </p:cNvPr>
              <p:cNvGrpSpPr/>
              <p:nvPr/>
            </p:nvGrpSpPr>
            <p:grpSpPr>
              <a:xfrm>
                <a:off x="5743843" y="1722449"/>
                <a:ext cx="5519552" cy="4836504"/>
                <a:chOff x="5743843" y="1722449"/>
                <a:chExt cx="5519552" cy="4836504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40EAECA-01FC-A2C6-4977-442A9008F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607" r="3262"/>
                <a:stretch/>
              </p:blipFill>
              <p:spPr>
                <a:xfrm>
                  <a:off x="5743843" y="2029305"/>
                  <a:ext cx="5519552" cy="4529648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3361A3-7A2B-63E7-5065-97C377E4ED30}"/>
                    </a:ext>
                  </a:extLst>
                </p:cNvPr>
                <p:cNvSpPr txBox="1"/>
                <p:nvPr/>
              </p:nvSpPr>
              <p:spPr>
                <a:xfrm>
                  <a:off x="6942868" y="1722449"/>
                  <a:ext cx="3533549" cy="3386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063"/>
                  <a:r>
                    <a:rPr lang="en-US" sz="1600" dirty="0">
                      <a:solidFill>
                        <a:prstClr val="black"/>
                      </a:solidFill>
                      <a:latin typeface="Calibri" panose="020F0502020204030204"/>
                    </a:rPr>
                    <a:t>Precipitation of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GoAmazon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Calibri" panose="020F0502020204030204"/>
                    </a:rPr>
                    <a:t> domain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3E3CA4-C134-6DCB-7423-A0BB40C6AFE5}"/>
                  </a:ext>
                </a:extLst>
              </p:cNvPr>
              <p:cNvSpPr txBox="1"/>
              <p:nvPr/>
            </p:nvSpPr>
            <p:spPr>
              <a:xfrm>
                <a:off x="5881752" y="2815436"/>
                <a:ext cx="703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OBS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E696E-DEB8-CC2F-0E96-339D0C322BB2}"/>
                  </a:ext>
                </a:extLst>
              </p:cNvPr>
              <p:cNvSpPr txBox="1"/>
              <p:nvPr/>
            </p:nvSpPr>
            <p:spPr>
              <a:xfrm>
                <a:off x="10411076" y="2662813"/>
                <a:ext cx="78377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Global 3-km</a:t>
                </a:r>
              </a:p>
              <a:p>
                <a:pPr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run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07DB4D-FD70-C57A-117E-3A5571523B01}"/>
                  </a:ext>
                </a:extLst>
              </p:cNvPr>
              <p:cNvSpPr txBox="1"/>
              <p:nvPr/>
            </p:nvSpPr>
            <p:spPr>
              <a:xfrm>
                <a:off x="10476417" y="4461740"/>
                <a:ext cx="8624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RRM 3-km</a:t>
                </a:r>
              </a:p>
              <a:p>
                <a:pPr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No </a:t>
                </a:r>
              </a:p>
              <a:p>
                <a:pPr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Nudge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C80526D-6411-CD84-40D5-A39767AFCEE0}"/>
                  </a:ext>
                </a:extLst>
              </p:cNvPr>
              <p:cNvSpPr txBox="1"/>
              <p:nvPr/>
            </p:nvSpPr>
            <p:spPr>
              <a:xfrm>
                <a:off x="5660589" y="4461740"/>
                <a:ext cx="99657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RRM </a:t>
                </a:r>
              </a:p>
              <a:p>
                <a:pPr algn="r"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3-km</a:t>
                </a:r>
              </a:p>
              <a:p>
                <a:pPr algn="r" defTabSz="457063"/>
                <a:r>
                  <a:rPr lang="en-US" sz="1799" dirty="0">
                    <a:solidFill>
                      <a:prstClr val="white"/>
                    </a:solidFill>
                    <a:latin typeface="Calibri" panose="020F0502020204030204"/>
                  </a:rPr>
                  <a:t>Nudged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FE3A4-DAA9-947B-D957-7BEBF5D4AD8A}"/>
                </a:ext>
              </a:extLst>
            </p:cNvPr>
            <p:cNvSpPr txBox="1"/>
            <p:nvPr/>
          </p:nvSpPr>
          <p:spPr>
            <a:xfrm>
              <a:off x="6342747" y="1337297"/>
              <a:ext cx="60333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RRM-SCREAM can well reproduce global SCREAM </a:t>
              </a:r>
            </a:p>
            <a:p>
              <a:r>
                <a:rPr lang="en-US" b="1" dirty="0">
                  <a:solidFill>
                    <a:srgbClr val="0432FF"/>
                  </a:solidFill>
                </a:rPr>
                <a:t>performance on </a:t>
              </a:r>
              <a:r>
                <a:rPr lang="en-US" b="1" dirty="0" err="1">
                  <a:solidFill>
                    <a:srgbClr val="0432FF"/>
                  </a:solidFill>
                </a:rPr>
                <a:t>GoAmazon</a:t>
              </a:r>
              <a:r>
                <a:rPr lang="en-US" b="1" dirty="0">
                  <a:solidFill>
                    <a:srgbClr val="0432FF"/>
                  </a:solidFill>
                </a:rPr>
                <a:t> convection at regional scale.  </a:t>
              </a:r>
            </a:p>
          </p:txBody>
        </p:sp>
      </p:grpSp>
      <p:pic>
        <p:nvPicPr>
          <p:cNvPr id="7" name="Picture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542049E-63D3-E71A-43AA-C85949B3DC9C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573" y="193204"/>
            <a:ext cx="821025" cy="9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7B202-AADB-B631-BC9F-0CB4802CFC54}"/>
              </a:ext>
            </a:extLst>
          </p:cNvPr>
          <p:cNvGrpSpPr/>
          <p:nvPr/>
        </p:nvGrpSpPr>
        <p:grpSpPr>
          <a:xfrm>
            <a:off x="387387" y="1745802"/>
            <a:ext cx="4732640" cy="2370836"/>
            <a:chOff x="1275022" y="2823989"/>
            <a:chExt cx="6069580" cy="3147738"/>
          </a:xfrm>
        </p:grpSpPr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8DA3F84-45A5-B4D5-CA6F-E4E4928CD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5022" y="2823989"/>
              <a:ext cx="6069580" cy="314773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20C1F5-9A05-C368-B7E3-F8A601CE74EB}"/>
                </a:ext>
              </a:extLst>
            </p:cNvPr>
            <p:cNvGrpSpPr/>
            <p:nvPr/>
          </p:nvGrpSpPr>
          <p:grpSpPr>
            <a:xfrm>
              <a:off x="2099776" y="3596050"/>
              <a:ext cx="1446001" cy="2051381"/>
              <a:chOff x="2099776" y="3596050"/>
              <a:chExt cx="1446001" cy="205138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2A8B70-21FF-949A-B96E-1A2F7E3AA920}"/>
                  </a:ext>
                </a:extLst>
              </p:cNvPr>
              <p:cNvSpPr/>
              <p:nvPr/>
            </p:nvSpPr>
            <p:spPr bwMode="auto">
              <a:xfrm rot="19533619">
                <a:off x="2099776" y="3596050"/>
                <a:ext cx="770799" cy="580887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 defTabSz="457063">
                  <a:spcBef>
                    <a:spcPct val="0"/>
                  </a:spcBef>
                </a:pPr>
                <a:endParaRPr lang="en-US" sz="2132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B217B7-F264-F010-9DC9-C5EDF1FACE31}"/>
                  </a:ext>
                </a:extLst>
              </p:cNvPr>
              <p:cNvSpPr/>
              <p:nvPr/>
            </p:nvSpPr>
            <p:spPr bwMode="auto">
              <a:xfrm rot="19533619">
                <a:off x="2272069" y="4116753"/>
                <a:ext cx="1102453" cy="590745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 defTabSz="457063">
                  <a:spcBef>
                    <a:spcPct val="0"/>
                  </a:spcBef>
                </a:pPr>
                <a:endParaRPr lang="en-US" sz="2132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EAEF41-E509-1537-6E97-0E2A2691E6BF}"/>
                  </a:ext>
                </a:extLst>
              </p:cNvPr>
              <p:cNvSpPr/>
              <p:nvPr/>
            </p:nvSpPr>
            <p:spPr bwMode="auto">
              <a:xfrm rot="19533619">
                <a:off x="2679486" y="4665322"/>
                <a:ext cx="866291" cy="412492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 defTabSz="457063">
                  <a:spcBef>
                    <a:spcPct val="0"/>
                  </a:spcBef>
                </a:pPr>
                <a:endParaRPr lang="en-US" sz="2132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673D49-48AE-1D93-5D08-5B6E7566B6D0}"/>
                  </a:ext>
                </a:extLst>
              </p:cNvPr>
              <p:cNvSpPr txBox="1"/>
              <p:nvPr/>
            </p:nvSpPr>
            <p:spPr>
              <a:xfrm rot="3302556">
                <a:off x="2003801" y="4381753"/>
                <a:ext cx="2018517" cy="512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063"/>
                <a:r>
                  <a:rPr lang="en-US" sz="1999" dirty="0">
                    <a:solidFill>
                      <a:srgbClr val="FFFF00"/>
                    </a:solidFill>
                    <a:latin typeface="Calibri" panose="020F0502020204030204"/>
                  </a:rPr>
                  <a:t>1      2     3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EEF0D0E-D009-DA78-93BC-6F0371A5D374}"/>
              </a:ext>
            </a:extLst>
          </p:cNvPr>
          <p:cNvSpPr txBox="1"/>
          <p:nvPr/>
        </p:nvSpPr>
        <p:spPr>
          <a:xfrm>
            <a:off x="1030110" y="1501519"/>
            <a:ext cx="147727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MODIS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A15DCE-5331-476A-102A-F2C214D126CE}"/>
              </a:ext>
            </a:extLst>
          </p:cNvPr>
          <p:cNvSpPr txBox="1"/>
          <p:nvPr/>
        </p:nvSpPr>
        <p:spPr>
          <a:xfrm>
            <a:off x="3273425" y="1504755"/>
            <a:ext cx="147727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SCREAMv0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F8210-F8C8-E2A8-31C2-0E554DFE8175}"/>
              </a:ext>
            </a:extLst>
          </p:cNvPr>
          <p:cNvSpPr txBox="1"/>
          <p:nvPr/>
        </p:nvSpPr>
        <p:spPr>
          <a:xfrm>
            <a:off x="293944" y="4235722"/>
            <a:ext cx="4340978" cy="233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0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srgbClr val="0432FF"/>
                </a:solidFill>
                <a:latin typeface="Calibri" panose="020F0502020204030204"/>
              </a:rPr>
              <a:t>X. Zheng</a:t>
            </a:r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 et al. submitted to GRL</a:t>
            </a:r>
          </a:p>
          <a:p>
            <a:pPr marL="285750" indent="-285750" defTabSz="4570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In collaboration with Z. Zhang (UMBC) and M. Deng (BNL), P. Wu (PNNL) and T. </a:t>
            </a:r>
            <a:r>
              <a:rPr lang="en-US" sz="1799" dirty="0" err="1">
                <a:solidFill>
                  <a:prstClr val="black"/>
                </a:solidFill>
                <a:latin typeface="Calibri" panose="020F0502020204030204"/>
              </a:rPr>
              <a:t>Juliano</a:t>
            </a:r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 (NCAR) </a:t>
            </a:r>
          </a:p>
          <a:p>
            <a:pPr marL="285750" indent="-285750" defTabSz="4570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Leading efforts on E3SM/SCM, DP-SCREAM, and RRM-SCREAM tests in the COMBLE model intercomparison project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FDD48-DDDC-B11E-32CA-BC4DE3F0A55A}"/>
              </a:ext>
            </a:extLst>
          </p:cNvPr>
          <p:cNvSpPr txBox="1">
            <a:spLocks/>
          </p:cNvSpPr>
          <p:nvPr/>
        </p:nvSpPr>
        <p:spPr>
          <a:xfrm>
            <a:off x="1146403" y="332656"/>
            <a:ext cx="11603249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599" b="1" kern="120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sz="3999" dirty="0">
                <a:solidFill>
                  <a:srgbClr val="CEDBE6">
                    <a:lumMod val="50000"/>
                  </a:srgbClr>
                </a:solidFill>
              </a:rPr>
              <a:t>Cold Air Outbreak (CAO) – ARM COMBLE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F4091D-ADC3-6349-2EF3-F87E524C3F91}"/>
              </a:ext>
            </a:extLst>
          </p:cNvPr>
          <p:cNvSpPr txBox="1"/>
          <p:nvPr/>
        </p:nvSpPr>
        <p:spPr>
          <a:xfrm>
            <a:off x="407368" y="1274310"/>
            <a:ext cx="453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dirty="0">
                <a:solidFill>
                  <a:srgbClr val="0432FF"/>
                </a:solidFill>
                <a:latin typeface="Calibri" panose="020F0502020204030204"/>
              </a:rPr>
              <a:t>Reasonable representation of cloud transition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CF88E0-961E-DF22-E234-76D15E241666}"/>
              </a:ext>
            </a:extLst>
          </p:cNvPr>
          <p:cNvGrpSpPr/>
          <p:nvPr/>
        </p:nvGrpSpPr>
        <p:grpSpPr>
          <a:xfrm>
            <a:off x="5231905" y="3933056"/>
            <a:ext cx="6650829" cy="2808312"/>
            <a:chOff x="5446339" y="3933056"/>
            <a:chExt cx="6650829" cy="280831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C25A2D8-2EA9-3F9D-3F6D-2B3DAE8C5AD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039" y="4285847"/>
              <a:ext cx="1838772" cy="17145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3400E8-9473-3E4A-33B3-F0D15732C977}"/>
                </a:ext>
              </a:extLst>
            </p:cNvPr>
            <p:cNvSpPr txBox="1"/>
            <p:nvPr/>
          </p:nvSpPr>
          <p:spPr>
            <a:xfrm>
              <a:off x="6361246" y="3948276"/>
              <a:ext cx="1148680" cy="36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063"/>
              <a:r>
                <a:rPr lang="en-US" sz="1799" dirty="0" err="1">
                  <a:solidFill>
                    <a:prstClr val="black"/>
                  </a:solidFill>
                  <a:latin typeface="Calibri" panose="020F0502020204030204"/>
                </a:rPr>
                <a:t>CloudSat</a:t>
              </a:r>
              <a:endParaRPr lang="en-US" sz="17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6B3DBD-BBD4-DED1-5F7B-EC925DE52BF9}"/>
                </a:ext>
              </a:extLst>
            </p:cNvPr>
            <p:cNvSpPr txBox="1"/>
            <p:nvPr/>
          </p:nvSpPr>
          <p:spPr>
            <a:xfrm>
              <a:off x="8242360" y="3933056"/>
              <a:ext cx="1171597" cy="36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063"/>
              <a:r>
                <a:rPr lang="en-US" sz="1799" dirty="0">
                  <a:solidFill>
                    <a:prstClr val="black"/>
                  </a:solidFill>
                  <a:latin typeface="Calibri" panose="020F0502020204030204"/>
                </a:rPr>
                <a:t>SCREAM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D5D729-9BF0-D2CD-AB96-4CDBAE760690}"/>
                </a:ext>
              </a:extLst>
            </p:cNvPr>
            <p:cNvSpPr txBox="1"/>
            <p:nvPr/>
          </p:nvSpPr>
          <p:spPr>
            <a:xfrm>
              <a:off x="10417408" y="3949787"/>
              <a:ext cx="947076" cy="369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063"/>
              <a:r>
                <a:rPr lang="en-US" sz="1799" dirty="0">
                  <a:solidFill>
                    <a:prstClr val="black"/>
                  </a:solidFill>
                  <a:latin typeface="Calibri" panose="020F0502020204030204"/>
                </a:rPr>
                <a:t>ARM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2F5FCC-B557-F890-E02F-AB481C794936}"/>
                </a:ext>
              </a:extLst>
            </p:cNvPr>
            <p:cNvSpPr txBox="1"/>
            <p:nvPr/>
          </p:nvSpPr>
          <p:spPr>
            <a:xfrm>
              <a:off x="5446339" y="6040020"/>
              <a:ext cx="6351165" cy="646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063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Cloud Liquid Water Fraction (X) versus cloud top temperature (Y)</a:t>
              </a:r>
            </a:p>
            <a:p>
              <a:pPr defTabSz="457063"/>
              <a:r>
                <a:rPr lang="en-US" b="1" dirty="0">
                  <a:solidFill>
                    <a:srgbClr val="C00000"/>
                  </a:solidFill>
                  <a:latin typeface="Calibri" panose="020F0502020204030204"/>
                </a:rPr>
                <a:t>Underestimate of liquid water for cloud top temperature &lt; -25</a:t>
              </a:r>
              <a:r>
                <a:rPr lang="en-US" b="1" baseline="30000" dirty="0">
                  <a:solidFill>
                    <a:srgbClr val="C00000"/>
                  </a:solidFill>
                  <a:latin typeface="Calibri" panose="020F0502020204030204"/>
                </a:rPr>
                <a:t>o</a:t>
              </a:r>
              <a:r>
                <a:rPr lang="en-US" b="1" dirty="0">
                  <a:solidFill>
                    <a:srgbClr val="C00000"/>
                  </a:solidFill>
                  <a:latin typeface="Calibri" panose="020F0502020204030204"/>
                </a:rPr>
                <a:t>C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71B11D-FB38-63E1-AD1D-759231DA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9028" y="3933056"/>
              <a:ext cx="458140" cy="28083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9FFAFD-8422-FB4A-8D57-229257CCAC9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" b="4325"/>
            <a:stretch/>
          </p:blipFill>
          <p:spPr>
            <a:xfrm>
              <a:off x="9800256" y="4302292"/>
              <a:ext cx="1838772" cy="169814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5DBCA98-50E3-B46E-E187-4ABE351FF8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388" y="4285847"/>
              <a:ext cx="1793661" cy="17145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34EB86F-84A2-1FBB-AEA2-B6387EB594B9}"/>
                </a:ext>
              </a:extLst>
            </p:cNvPr>
            <p:cNvCxnSpPr>
              <a:cxnSpLocks/>
            </p:cNvCxnSpPr>
            <p:nvPr/>
          </p:nvCxnSpPr>
          <p:spPr>
            <a:xfrm>
              <a:off x="5518347" y="5157192"/>
              <a:ext cx="6120681" cy="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3A06E75-9E73-488B-BA2C-89DF60B4D75C}"/>
              </a:ext>
            </a:extLst>
          </p:cNvPr>
          <p:cNvGrpSpPr/>
          <p:nvPr/>
        </p:nvGrpSpPr>
        <p:grpSpPr>
          <a:xfrm>
            <a:off x="5638632" y="1124744"/>
            <a:ext cx="6650057" cy="2786534"/>
            <a:chOff x="5637042" y="1094328"/>
            <a:chExt cx="6650057" cy="27865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B5274ED-75A7-279E-2B31-67F621DCD2F5}"/>
                </a:ext>
              </a:extLst>
            </p:cNvPr>
            <p:cNvGrpSpPr/>
            <p:nvPr/>
          </p:nvGrpSpPr>
          <p:grpSpPr>
            <a:xfrm>
              <a:off x="5637042" y="1094328"/>
              <a:ext cx="6361286" cy="2786534"/>
              <a:chOff x="5788680" y="1184224"/>
              <a:chExt cx="6361286" cy="278653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6FC2974-7D2F-65D7-B469-6B08F6BA39A7}"/>
                  </a:ext>
                </a:extLst>
              </p:cNvPr>
              <p:cNvGrpSpPr/>
              <p:nvPr/>
            </p:nvGrpSpPr>
            <p:grpSpPr>
              <a:xfrm>
                <a:off x="5788680" y="1340700"/>
                <a:ext cx="6361286" cy="2630058"/>
                <a:chOff x="-368058" y="3745925"/>
                <a:chExt cx="6362943" cy="2630743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F8B3632D-C747-1F29-BB15-AEA1BEA5BF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0132" y="3745925"/>
                  <a:ext cx="2286363" cy="2085675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361D26D-015F-AD39-3D7A-A19C503DF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23886" y="3745925"/>
                  <a:ext cx="3140841" cy="2085668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158BFB7-F72A-702C-4092-9ADC986F46E7}"/>
                    </a:ext>
                  </a:extLst>
                </p:cNvPr>
                <p:cNvSpPr txBox="1"/>
                <p:nvPr/>
              </p:nvSpPr>
              <p:spPr>
                <a:xfrm>
                  <a:off x="-368058" y="5730426"/>
                  <a:ext cx="6362943" cy="646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063"/>
                  <a:r>
                    <a:rPr lang="en-US" sz="1799" b="1" dirty="0">
                      <a:solidFill>
                        <a:srgbClr val="C00000"/>
                      </a:solidFill>
                      <a:latin typeface="Calibri" panose="020F0502020204030204"/>
                    </a:rPr>
                    <a:t>SCREAM ice water path strongly correlated with updraft velocity </a:t>
                  </a:r>
                </a:p>
                <a:p>
                  <a:pPr defTabSz="457063"/>
                  <a:r>
                    <a:rPr lang="en-US" sz="1799" dirty="0">
                      <a:solidFill>
                        <a:prstClr val="black"/>
                      </a:solidFill>
                      <a:latin typeface="Calibri" panose="020F0502020204030204"/>
                    </a:rPr>
                    <a:t>(Further observational validation and in-depth DP-SCREAM tests)</a:t>
                  </a: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C1F6FC-8DD8-BC72-2BF3-086516272F62}"/>
                  </a:ext>
                </a:extLst>
              </p:cNvPr>
              <p:cNvSpPr txBox="1"/>
              <p:nvPr/>
            </p:nvSpPr>
            <p:spPr>
              <a:xfrm>
                <a:off x="6733052" y="1192840"/>
                <a:ext cx="155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/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IWP vs Omega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1035599-BFA3-7200-419D-E0F00BADA02E}"/>
                  </a:ext>
                </a:extLst>
              </p:cNvPr>
              <p:cNvSpPr txBox="1"/>
              <p:nvPr/>
            </p:nvSpPr>
            <p:spPr>
              <a:xfrm>
                <a:off x="9096002" y="1184224"/>
                <a:ext cx="155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/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LWP vs Omega 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AEB13F-2F97-10AF-AAC1-445D323A0F1B}"/>
                </a:ext>
              </a:extLst>
            </p:cNvPr>
            <p:cNvSpPr txBox="1"/>
            <p:nvPr/>
          </p:nvSpPr>
          <p:spPr>
            <a:xfrm>
              <a:off x="10534056" y="1341462"/>
              <a:ext cx="17530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Occurrence in areas  </a:t>
              </a:r>
            </a:p>
            <a:p>
              <a:pPr defTabSz="1218987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2        3         1   (in left Figs)</a:t>
              </a:r>
            </a:p>
          </p:txBody>
        </p:sp>
      </p:grpSp>
      <p:pic>
        <p:nvPicPr>
          <p:cNvPr id="2" name="Picture 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94625D4-93C4-DD7A-32E3-6B68EAC4B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3058" y="157724"/>
            <a:ext cx="821025" cy="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02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9 OUO" id="{43979FC2-E8B5-A044-BAA6-537EDCDA2E2B}" vid="{F6E230B6-3EE0-EB4F-9BD3-73D6E21E16C3}"/>
    </a:ext>
  </a:extLst>
</a:theme>
</file>

<file path=ppt/theme/theme2.xml><?xml version="1.0" encoding="utf-8"?>
<a:theme xmlns:a="http://schemas.openxmlformats.org/drawingml/2006/main" name="1_Office Theme">
  <a:themeElements>
    <a:clrScheme name="Custom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5FC6"/>
      </a:accent1>
      <a:accent2>
        <a:srgbClr val="0F9797"/>
      </a:accent2>
      <a:accent3>
        <a:srgbClr val="55565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2015_PPT_UNC_V7.06 (1)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9 OUO" id="{43979FC2-E8B5-A044-BAA6-537EDCDA2E2B}" vid="{F6E230B6-3EE0-EB4F-9BD3-73D6E21E16C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Editor_x002f_PointofContact xmlns="0e803d22-b21a-4fae-a6c1-c395682593b6">
      <UserInfo>
        <DisplayName/>
        <AccountId xsi:nil="true"/>
        <AccountType/>
      </UserInfo>
    </DocumentEditor_x002f_PointofContac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E31630100BE24CAC131994E914E316" ma:contentTypeVersion="9" ma:contentTypeDescription="Create a new document." ma:contentTypeScope="" ma:versionID="8a7986657f000fb854c2c66bdc3e810a">
  <xsd:schema xmlns:xsd="http://www.w3.org/2001/XMLSchema" xmlns:xs="http://www.w3.org/2001/XMLSchema" xmlns:p="http://schemas.microsoft.com/office/2006/metadata/properties" xmlns:ns2="0e803d22-b21a-4fae-a6c1-c395682593b6" targetNamespace="http://schemas.microsoft.com/office/2006/metadata/properties" ma:root="true" ma:fieldsID="85cc2874a0983542dc520d427c73c73d" ns2:_="">
    <xsd:import namespace="0e803d22-b21a-4fae-a6c1-c395682593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ocumentEditor_x002f_PointofContact" minOccurs="0"/>
                <xsd:element ref="ns2:MediaServiceDateTaken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03d22-b21a-4fae-a6c1-c395682593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ocumentEditor_x002f_PointofContact" ma:index="10" nillable="true" ma:displayName="Document Editor / Point of Contact" ma:format="Dropdown" ma:list="UserInfo" ma:SharePointGroup="0" ma:internalName="DocumentEditor_x002f_Pointof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37B68D-745A-4531-83A0-CF85B4FA4F7C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0e803d22-b21a-4fae-a6c1-c395682593b6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7A0BF36-F1FB-435C-AC40-2C9E3592F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803d22-b21a-4fae-a6c1-c395682593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829C82-7955-4EDD-9280-15A74C49CA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2015_PPT_UNC_V7</Template>
  <TotalTime>48200</TotalTime>
  <Words>778</Words>
  <Application>Microsoft Macintosh PowerPoint</Application>
  <PresentationFormat>Widescreen</PresentationFormat>
  <Paragraphs>144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Lucida Grande</vt:lpstr>
      <vt:lpstr>Open Sans</vt:lpstr>
      <vt:lpstr>Wingdings</vt:lpstr>
      <vt:lpstr>Wingdings 2</vt:lpstr>
      <vt:lpstr>2015_PPT_UNC_V7.06 (1)</vt:lpstr>
      <vt:lpstr>1_Office Theme</vt:lpstr>
      <vt:lpstr>1_2015_PPT_UNC_V7.06 (1)</vt:lpstr>
      <vt:lpstr>THREAD Overview</vt:lpstr>
      <vt:lpstr>Outline</vt:lpstr>
      <vt:lpstr>Motivation of THREAD</vt:lpstr>
      <vt:lpstr>Science Foci/Questions</vt:lpstr>
      <vt:lpstr>PowerPoint Presentation</vt:lpstr>
      <vt:lpstr>Progresses &amp; Preliminary Results  </vt:lpstr>
      <vt:lpstr>Survey of DP-SCREAM on ARM Convective Cases  </vt:lpstr>
      <vt:lpstr>Efficient RRM-SCREAM Hindcasts at ARM sites</vt:lpstr>
      <vt:lpstr>PowerPoint Presentation</vt:lpstr>
      <vt:lpstr>“Popcorn” Convection and Surface Coupling</vt:lpstr>
      <vt:lpstr>CACTI clouds and precipitation from SCREAMv0</vt:lpstr>
      <vt:lpstr>Thoughts about SPLASH/SAIL/SOS (S3) 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Madison, Kitty</dc:creator>
  <cp:lastModifiedBy>Zhang, Yunyan</cp:lastModifiedBy>
  <cp:revision>135</cp:revision>
  <cp:lastPrinted>2019-02-25T22:29:21Z</cp:lastPrinted>
  <dcterms:created xsi:type="dcterms:W3CDTF">2019-04-10T18:00:37Z</dcterms:created>
  <dcterms:modified xsi:type="dcterms:W3CDTF">2023-11-01T18:03:24Z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0x010100D3E31630100BE24CAC131994E914E316</vt:lpwstr>
  </property>
</Properties>
</file>