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6858000" cx="12192000"/>
  <p:notesSz cx="6858000" cy="9144000"/>
  <p:embeddedFontLst>
    <p:embeddedFont>
      <p:font typeface="Ubuntu"/>
      <p:regular r:id="rId34"/>
      <p:bold r:id="rId35"/>
      <p:italic r:id="rId36"/>
      <p:boldItalic r:id="rId37"/>
    </p:embeddedFont>
    <p:embeddedFont>
      <p:font typeface="Noto Sans Symbols"/>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913E1A-54F4-4E4E-A960-1B3DC57DDB5E}">
  <a:tblStyle styleId="{17913E1A-54F4-4E4E-A960-1B3DC57DDB5E}"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lastCol>
    <a:firstCol>
      <a:tcTxStyle b="on" i="off"/>
    </a:firstCol>
    <a:lastRow>
      <a:tcTxStyle b="on" i="off"/>
      <a:tcStyle>
        <a:tcBdr>
          <a:top>
            <a:ln cap="flat" cmpd="sng" w="25400">
              <a:solidFill>
                <a:schemeClr val="dk1"/>
              </a:solidFill>
              <a:prstDash val="solid"/>
              <a:round/>
              <a:headEnd len="sm" w="sm" type="none"/>
              <a:tailEnd len="sm" w="sm" type="none"/>
            </a:ln>
          </a:top>
        </a:tcBdr>
        <a:fill>
          <a:solidFill>
            <a:srgbClr val="E6E6E6"/>
          </a:solidFill>
        </a:fill>
      </a:tcStyle>
    </a:lastRow>
    <a:seCell>
      <a:tcTxStyle/>
    </a:seCell>
    <a:swCell>
      <a:tcTxStyle/>
    </a:swCell>
    <a:firstRow>
      <a:tcTxStyle b="on" i="off"/>
      <a:tcStyle>
        <a:fill>
          <a:solidFill>
            <a:srgbClr val="E6E6E6"/>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Ubuntu-bold.fntdata"/><Relationship Id="rId12" Type="http://schemas.openxmlformats.org/officeDocument/2006/relationships/slide" Target="slides/slide6.xml"/><Relationship Id="rId34" Type="http://schemas.openxmlformats.org/officeDocument/2006/relationships/font" Target="fonts/Ubuntu-regular.fntdata"/><Relationship Id="rId15" Type="http://schemas.openxmlformats.org/officeDocument/2006/relationships/slide" Target="slides/slide9.xml"/><Relationship Id="rId37" Type="http://schemas.openxmlformats.org/officeDocument/2006/relationships/font" Target="fonts/Ubuntu-boldItalic.fntdata"/><Relationship Id="rId14" Type="http://schemas.openxmlformats.org/officeDocument/2006/relationships/slide" Target="slides/slide8.xml"/><Relationship Id="rId36" Type="http://schemas.openxmlformats.org/officeDocument/2006/relationships/font" Target="fonts/Ubuntu-italic.fntdata"/><Relationship Id="rId17" Type="http://schemas.openxmlformats.org/officeDocument/2006/relationships/slide" Target="slides/slide11.xml"/><Relationship Id="rId39" Type="http://schemas.openxmlformats.org/officeDocument/2006/relationships/font" Target="fonts/NotoSansSymbols-bold.fntdata"/><Relationship Id="rId16" Type="http://schemas.openxmlformats.org/officeDocument/2006/relationships/slide" Target="slides/slide10.xml"/><Relationship Id="rId38" Type="http://schemas.openxmlformats.org/officeDocument/2006/relationships/font" Target="fonts/NotoSansSymbol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50fb57f46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950fb57f46_0_1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037c66d5ee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037c66d5ee_0_2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2fc9c87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12fc9c879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50fb57f46_1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950fb57f46_1_2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2950fb57f46_1_2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50fb57f46_1_5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50fb57f46_1_5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2950fb57f46_1_5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50fb57f46_1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950fb57f46_1_3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950fb57f46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950fb57f46_0_2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950fb57f46_0_2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964efc4cf2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964efc4cf2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few months of winter precipitation from all of the different wind shields available at the Marshall testbed. The performance of the LPDF and the SDFIR were fairly comparable. This also gives you an idea of how well the other wind shields at the site performed, and why the choice of wind shield is important.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964efc4cf2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964efc4cf2_0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accumulation of all of the LPDF precipitation data we have from Marshall, along with the corresponding DFIR and SDFIR precipitation measurements. During this time, the LPDF compared quite well to the SDFIR, and they both performed well in comparison to the DFIR.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950fb57f46_1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950fb57f46_1_4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950fb57f46_1_4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950fb57f46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950fb57f46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I were to pick a location that on the </a:t>
            </a:r>
            <a:r>
              <a:rPr lang="en-US"/>
              <a:t>surface</a:t>
            </a:r>
            <a:r>
              <a:rPr lang="en-US"/>
              <a:t> would appear to violate our measurement constraints for EC, this would be it.  At the same time, we as observationalists need to go beyond our comfort zone and perhaps find ways to provide the needed obs like fluxes, turbulence statistics and mean state variables in less than ideal conditions. </a:t>
            </a:r>
            <a:endParaRPr/>
          </a:p>
        </p:txBody>
      </p:sp>
      <p:sp>
        <p:nvSpPr>
          <p:cNvPr id="103" name="Google Shape;103;g2950fb57f46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95dfa6c62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95dfa6c62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295dfa6c62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1080a7793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1080a77932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21080a77932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2b69b2f5da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2b69b2f5da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2b69b2f5da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1080a7793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1080a7793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1080a7793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2b69b2f5da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2b69b2f5da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22b69b2f5da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2b69b2f5da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2b69b2f5da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22b69b2f5da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2b69b2f5da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2b69b2f5da_0_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2b69b2f5da_0_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2b69b2f5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2b69b2f5d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950fb57f4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950fb57f46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950fb57f46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950fb57f46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950fb57f46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g2950fb57f46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50fb57f46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950fb57f46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950fb57f46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950fb57f46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2950fb57f46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50fb57f46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950fb57f46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2950fb57f46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50fb57f46_0_1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950fb57f46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50fb57f4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950fb57f46_0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3"/>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13"/>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7" name="Google Shape;87;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hyperlink" Target="http://www.nature.com/scientificreport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descr="Logo&#10;&#10;Description automatically generated" id="92" name="Google Shape;92;p14"/>
          <p:cNvPicPr preferRelativeResize="0"/>
          <p:nvPr/>
        </p:nvPicPr>
        <p:blipFill rotWithShape="1">
          <a:blip r:embed="rId3">
            <a:alphaModFix/>
          </a:blip>
          <a:srcRect b="0" l="0" r="0" t="0"/>
          <a:stretch/>
        </p:blipFill>
        <p:spPr>
          <a:xfrm>
            <a:off x="399148" y="491023"/>
            <a:ext cx="5236350" cy="3961726"/>
          </a:xfrm>
          <a:prstGeom prst="rect">
            <a:avLst/>
          </a:prstGeom>
          <a:noFill/>
          <a:ln>
            <a:noFill/>
          </a:ln>
        </p:spPr>
      </p:pic>
      <p:sp>
        <p:nvSpPr>
          <p:cNvPr id="93" name="Google Shape;93;p14"/>
          <p:cNvSpPr txBox="1"/>
          <p:nvPr>
            <p:ph type="ctrTitle"/>
          </p:nvPr>
        </p:nvSpPr>
        <p:spPr>
          <a:xfrm>
            <a:off x="100965" y="5249136"/>
            <a:ext cx="11990070" cy="1458715"/>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3186"/>
              </a:buClr>
              <a:buSzPts val="4800"/>
              <a:buFont typeface="Calibri"/>
              <a:buNone/>
            </a:pPr>
            <a:r>
              <a:rPr lang="en-US" sz="4800">
                <a:solidFill>
                  <a:srgbClr val="003186"/>
                </a:solidFill>
                <a:latin typeface="Calibri"/>
                <a:ea typeface="Calibri"/>
                <a:cs typeface="Calibri"/>
                <a:sym typeface="Calibri"/>
              </a:rPr>
              <a:t>The </a:t>
            </a:r>
            <a:r>
              <a:rPr b="1" lang="en-US" sz="4800">
                <a:solidFill>
                  <a:srgbClr val="003186"/>
                </a:solidFill>
                <a:latin typeface="Calibri"/>
                <a:ea typeface="Calibri"/>
                <a:cs typeface="Calibri"/>
                <a:sym typeface="Calibri"/>
              </a:rPr>
              <a:t>S</a:t>
            </a:r>
            <a:r>
              <a:rPr lang="en-US" sz="4800">
                <a:solidFill>
                  <a:srgbClr val="003186"/>
                </a:solidFill>
              </a:rPr>
              <a:t>tudy of </a:t>
            </a:r>
            <a:r>
              <a:rPr b="1" lang="en-US" sz="4800">
                <a:solidFill>
                  <a:srgbClr val="003186"/>
                </a:solidFill>
                <a:latin typeface="Calibri"/>
                <a:ea typeface="Calibri"/>
                <a:cs typeface="Calibri"/>
                <a:sym typeface="Calibri"/>
              </a:rPr>
              <a:t>P</a:t>
            </a:r>
            <a:r>
              <a:rPr lang="en-US" sz="4800">
                <a:solidFill>
                  <a:srgbClr val="003186"/>
                </a:solidFill>
              </a:rPr>
              <a:t>recipitation, the </a:t>
            </a:r>
            <a:r>
              <a:rPr b="1" lang="en-US" sz="4800">
                <a:solidFill>
                  <a:srgbClr val="003186"/>
                </a:solidFill>
                <a:latin typeface="Calibri"/>
                <a:ea typeface="Calibri"/>
                <a:cs typeface="Calibri"/>
                <a:sym typeface="Calibri"/>
              </a:rPr>
              <a:t>L</a:t>
            </a:r>
            <a:r>
              <a:rPr lang="en-US" sz="4800">
                <a:solidFill>
                  <a:srgbClr val="003186"/>
                </a:solidFill>
              </a:rPr>
              <a:t>ower-</a:t>
            </a:r>
            <a:r>
              <a:rPr b="1" lang="en-US" sz="4800">
                <a:solidFill>
                  <a:srgbClr val="003186"/>
                </a:solidFill>
                <a:latin typeface="Calibri"/>
                <a:ea typeface="Calibri"/>
                <a:cs typeface="Calibri"/>
                <a:sym typeface="Calibri"/>
              </a:rPr>
              <a:t>A</a:t>
            </a:r>
            <a:r>
              <a:rPr lang="en-US" sz="4800">
                <a:solidFill>
                  <a:srgbClr val="003186"/>
                </a:solidFill>
              </a:rPr>
              <a:t>tmosphere, and </a:t>
            </a:r>
            <a:r>
              <a:rPr b="1" lang="en-US" sz="4800">
                <a:solidFill>
                  <a:srgbClr val="003186"/>
                </a:solidFill>
                <a:latin typeface="Calibri"/>
                <a:ea typeface="Calibri"/>
                <a:cs typeface="Calibri"/>
                <a:sym typeface="Calibri"/>
              </a:rPr>
              <a:t>S</a:t>
            </a:r>
            <a:r>
              <a:rPr lang="en-US" sz="4800">
                <a:solidFill>
                  <a:srgbClr val="003186"/>
                </a:solidFill>
              </a:rPr>
              <a:t>urface for </a:t>
            </a:r>
            <a:r>
              <a:rPr b="1" lang="en-US" sz="4800">
                <a:solidFill>
                  <a:srgbClr val="003186"/>
                </a:solidFill>
                <a:latin typeface="Calibri"/>
                <a:ea typeface="Calibri"/>
                <a:cs typeface="Calibri"/>
                <a:sym typeface="Calibri"/>
              </a:rPr>
              <a:t>H</a:t>
            </a:r>
            <a:r>
              <a:rPr lang="en-US" sz="4800">
                <a:solidFill>
                  <a:srgbClr val="003186"/>
                </a:solidFill>
              </a:rPr>
              <a:t>ydrometeorology</a:t>
            </a:r>
            <a:endParaRPr/>
          </a:p>
        </p:txBody>
      </p:sp>
      <p:pic>
        <p:nvPicPr>
          <p:cNvPr id="94" name="Google Shape;94;p14"/>
          <p:cNvPicPr preferRelativeResize="0"/>
          <p:nvPr/>
        </p:nvPicPr>
        <p:blipFill rotWithShape="1">
          <a:blip r:embed="rId4">
            <a:alphaModFix/>
          </a:blip>
          <a:srcRect b="0" l="0" r="0" t="0"/>
          <a:stretch/>
        </p:blipFill>
        <p:spPr>
          <a:xfrm>
            <a:off x="7707573" y="4147386"/>
            <a:ext cx="1076075" cy="1076050"/>
          </a:xfrm>
          <a:prstGeom prst="rect">
            <a:avLst/>
          </a:prstGeom>
          <a:noFill/>
          <a:ln>
            <a:noFill/>
          </a:ln>
        </p:spPr>
      </p:pic>
      <p:sp>
        <p:nvSpPr>
          <p:cNvPr id="95" name="Google Shape;95;p14"/>
          <p:cNvSpPr txBox="1"/>
          <p:nvPr/>
        </p:nvSpPr>
        <p:spPr>
          <a:xfrm>
            <a:off x="6835140" y="1409920"/>
            <a:ext cx="4537709" cy="51664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Arial"/>
              <a:buNone/>
            </a:pPr>
            <a:r>
              <a:t/>
            </a:r>
            <a:endParaRPr b="1" i="0" sz="4000" u="none" cap="none" strike="noStrike">
              <a:solidFill>
                <a:srgbClr val="003186"/>
              </a:solidFill>
              <a:latin typeface="Calibri"/>
              <a:ea typeface="Calibri"/>
              <a:cs typeface="Calibri"/>
              <a:sym typeface="Calibri"/>
            </a:endParaRPr>
          </a:p>
          <a:p>
            <a:pPr indent="0" lvl="0" marL="0" marR="0" rtl="0" algn="ctr">
              <a:lnSpc>
                <a:spcPct val="90000"/>
              </a:lnSpc>
              <a:spcBef>
                <a:spcPts val="2000"/>
              </a:spcBef>
              <a:spcAft>
                <a:spcPts val="0"/>
              </a:spcAft>
              <a:buClr>
                <a:srgbClr val="003186"/>
              </a:buClr>
              <a:buSzPts val="4000"/>
              <a:buFont typeface="Arial"/>
              <a:buNone/>
            </a:pPr>
            <a:r>
              <a:rPr b="1" i="0" lang="en-US" sz="4000" u="none" cap="none" strike="noStrike">
                <a:solidFill>
                  <a:srgbClr val="003186"/>
                </a:solidFill>
                <a:latin typeface="Calibri"/>
                <a:ea typeface="Calibri"/>
                <a:cs typeface="Calibri"/>
                <a:sym typeface="Calibri"/>
              </a:rPr>
              <a:t>  </a:t>
            </a:r>
            <a:endParaRPr/>
          </a:p>
          <a:p>
            <a:pPr indent="0" lvl="0" marL="0" marR="0" rtl="0" algn="l">
              <a:lnSpc>
                <a:spcPct val="90000"/>
              </a:lnSpc>
              <a:spcBef>
                <a:spcPts val="2000"/>
              </a:spcBef>
              <a:spcAft>
                <a:spcPts val="0"/>
              </a:spcAft>
              <a:buClr>
                <a:srgbClr val="003186"/>
              </a:buClr>
              <a:buSzPts val="4000"/>
              <a:buFont typeface="Arial"/>
              <a:buNone/>
            </a:pPr>
            <a:r>
              <a:t/>
            </a:r>
            <a:endParaRPr b="1" baseline="30000" i="0" sz="4000" u="none" cap="none" strike="noStrike">
              <a:solidFill>
                <a:srgbClr val="003186"/>
              </a:solidFill>
              <a:latin typeface="Calibri"/>
              <a:ea typeface="Calibri"/>
              <a:cs typeface="Calibri"/>
              <a:sym typeface="Calibri"/>
            </a:endParaRPr>
          </a:p>
        </p:txBody>
      </p:sp>
      <p:sp>
        <p:nvSpPr>
          <p:cNvPr id="96" name="Google Shape;96;p14"/>
          <p:cNvSpPr txBox="1"/>
          <p:nvPr/>
        </p:nvSpPr>
        <p:spPr>
          <a:xfrm>
            <a:off x="4267200" y="150150"/>
            <a:ext cx="7823700" cy="132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000">
                <a:solidFill>
                  <a:schemeClr val="dk1"/>
                </a:solidFill>
                <a:latin typeface="Calibri"/>
                <a:ea typeface="Calibri"/>
                <a:cs typeface="Calibri"/>
                <a:sym typeface="Calibri"/>
              </a:rPr>
              <a:t>ARL surface layer observations in support of SPLASH</a:t>
            </a:r>
            <a:r>
              <a:rPr lang="en-US"/>
              <a:t>                  </a:t>
            </a:r>
            <a:endParaRPr/>
          </a:p>
        </p:txBody>
      </p:sp>
      <p:sp>
        <p:nvSpPr>
          <p:cNvPr id="97" name="Google Shape;97;p14"/>
          <p:cNvSpPr txBox="1"/>
          <p:nvPr/>
        </p:nvSpPr>
        <p:spPr>
          <a:xfrm>
            <a:off x="5574225" y="1982100"/>
            <a:ext cx="6617700" cy="213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Calibri"/>
                <a:ea typeface="Calibri"/>
                <a:cs typeface="Calibri"/>
                <a:sym typeface="Calibri"/>
              </a:rPr>
              <a:t>Tilden Meyers, Mark Heuer, Randy White, Sreenath Paleri, Tom Wood and John Kochendorfer</a:t>
            </a:r>
            <a:endParaRPr b="1" sz="3500">
              <a:latin typeface="Calibri"/>
              <a:ea typeface="Calibri"/>
              <a:cs typeface="Calibri"/>
              <a:sym typeface="Calibri"/>
            </a:endParaRPr>
          </a:p>
          <a:p>
            <a:pPr indent="0" lvl="0" marL="0" rtl="0" algn="l">
              <a:spcBef>
                <a:spcPts val="0"/>
              </a:spcBef>
              <a:spcAft>
                <a:spcPts val="0"/>
              </a:spcAft>
              <a:buNone/>
            </a:pPr>
            <a:r>
              <a:rPr b="1" i="1" lang="en-US" sz="2200">
                <a:latin typeface="Calibri"/>
                <a:ea typeface="Calibri"/>
                <a:cs typeface="Calibri"/>
                <a:sym typeface="Calibri"/>
              </a:rPr>
              <a:t>NOAA/OAR/Air Resources Lab</a:t>
            </a:r>
            <a:endParaRPr b="1" i="1" sz="2200">
              <a:latin typeface="Calibri"/>
              <a:ea typeface="Calibri"/>
              <a:cs typeface="Calibri"/>
              <a:sym typeface="Calibri"/>
            </a:endParaRPr>
          </a:p>
        </p:txBody>
      </p:sp>
      <p:pic>
        <p:nvPicPr>
          <p:cNvPr id="98" name="Google Shape;98;p14"/>
          <p:cNvPicPr preferRelativeResize="0"/>
          <p:nvPr/>
        </p:nvPicPr>
        <p:blipFill rotWithShape="1">
          <a:blip r:embed="rId5">
            <a:alphaModFix/>
          </a:blip>
          <a:srcRect b="0" l="0" r="-11594" t="-11594"/>
          <a:stretch/>
        </p:blipFill>
        <p:spPr>
          <a:xfrm>
            <a:off x="8967900" y="3998050"/>
            <a:ext cx="1189601" cy="1189601"/>
          </a:xfrm>
          <a:prstGeom prst="rect">
            <a:avLst/>
          </a:prstGeom>
          <a:noFill/>
          <a:ln>
            <a:noFill/>
          </a:ln>
        </p:spPr>
      </p:pic>
      <p:sp>
        <p:nvSpPr>
          <p:cNvPr id="99" name="Google Shape;99;p14"/>
          <p:cNvSpPr txBox="1"/>
          <p:nvPr/>
        </p:nvSpPr>
        <p:spPr>
          <a:xfrm>
            <a:off x="5309850" y="6206150"/>
            <a:ext cx="6219600" cy="5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highlight>
                  <a:srgbClr val="FF9900"/>
                </a:highlight>
                <a:latin typeface="Calibri"/>
                <a:ea typeface="Calibri"/>
                <a:cs typeface="Calibri"/>
                <a:sym typeface="Calibri"/>
              </a:rPr>
              <a:t>BIG THANKS to Eric Hulm and Ben Schmatz</a:t>
            </a:r>
            <a:endParaRPr b="1" sz="2000">
              <a:highlight>
                <a:srgbClr val="FF9900"/>
              </a:highlight>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3"/>
          <p:cNvSpPr txBox="1"/>
          <p:nvPr>
            <p:ph type="ctrTitle"/>
          </p:nvPr>
        </p:nvSpPr>
        <p:spPr>
          <a:xfrm>
            <a:off x="2032000" y="1496484"/>
            <a:ext cx="12192000" cy="3183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79" name="Google Shape;179;p23"/>
          <p:cNvSpPr txBox="1"/>
          <p:nvPr>
            <p:ph idx="1" type="subTitle"/>
          </p:nvPr>
        </p:nvSpPr>
        <p:spPr>
          <a:xfrm>
            <a:off x="2032000" y="4802717"/>
            <a:ext cx="12192000" cy="2207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80" name="Google Shape;180;p23"/>
          <p:cNvPicPr preferRelativeResize="0"/>
          <p:nvPr/>
        </p:nvPicPr>
        <p:blipFill>
          <a:blip r:embed="rId3">
            <a:alphaModFix/>
          </a:blip>
          <a:stretch>
            <a:fillRect/>
          </a:stretch>
        </p:blipFill>
        <p:spPr>
          <a:xfrm>
            <a:off x="1787" y="0"/>
            <a:ext cx="12188428" cy="6858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4"/>
          <p:cNvPicPr preferRelativeResize="0"/>
          <p:nvPr/>
        </p:nvPicPr>
        <p:blipFill>
          <a:blip r:embed="rId3">
            <a:alphaModFix/>
          </a:blip>
          <a:stretch>
            <a:fillRect/>
          </a:stretch>
        </p:blipFill>
        <p:spPr>
          <a:xfrm>
            <a:off x="0" y="5963"/>
            <a:ext cx="12192005" cy="6852038"/>
          </a:xfrm>
          <a:prstGeom prst="rect">
            <a:avLst/>
          </a:prstGeom>
          <a:noFill/>
          <a:ln>
            <a:noFill/>
          </a:ln>
        </p:spPr>
      </p:pic>
      <p:sp>
        <p:nvSpPr>
          <p:cNvPr id="186" name="Google Shape;186;p24"/>
          <p:cNvSpPr/>
          <p:nvPr/>
        </p:nvSpPr>
        <p:spPr>
          <a:xfrm>
            <a:off x="8218350" y="2833150"/>
            <a:ext cx="1529100" cy="1439100"/>
          </a:xfrm>
          <a:prstGeom prst="ellipse">
            <a:avLst/>
          </a:prstGeom>
          <a:solidFill>
            <a:srgbClr val="F4F4CC">
              <a:alpha val="3228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90" name="Shape 190"/>
        <p:cNvGrpSpPr/>
        <p:nvPr/>
      </p:nvGrpSpPr>
      <p:grpSpPr>
        <a:xfrm>
          <a:off x="0" y="0"/>
          <a:ext cx="0" cy="0"/>
          <a:chOff x="0" y="0"/>
          <a:chExt cx="0" cy="0"/>
        </a:xfrm>
      </p:grpSpPr>
      <p:pic>
        <p:nvPicPr>
          <p:cNvPr id="191" name="Google Shape;191;p25"/>
          <p:cNvPicPr preferRelativeResize="0"/>
          <p:nvPr/>
        </p:nvPicPr>
        <p:blipFill>
          <a:blip r:embed="rId3">
            <a:alphaModFix/>
          </a:blip>
          <a:stretch>
            <a:fillRect/>
          </a:stretch>
        </p:blipFill>
        <p:spPr>
          <a:xfrm>
            <a:off x="1504475" y="162142"/>
            <a:ext cx="8875067" cy="6533700"/>
          </a:xfrm>
          <a:prstGeom prst="rect">
            <a:avLst/>
          </a:prstGeom>
          <a:noFill/>
          <a:ln>
            <a:noFill/>
          </a:ln>
        </p:spPr>
      </p:pic>
      <p:sp>
        <p:nvSpPr>
          <p:cNvPr id="192" name="Google Shape;192;p25"/>
          <p:cNvSpPr txBox="1"/>
          <p:nvPr/>
        </p:nvSpPr>
        <p:spPr>
          <a:xfrm>
            <a:off x="6701467" y="3327267"/>
            <a:ext cx="3762300" cy="2001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1900">
                <a:solidFill>
                  <a:srgbClr val="FF0000"/>
                </a:solidFill>
              </a:rPr>
              <a:t>Kettle Ponds Soils (Soil Grids)</a:t>
            </a:r>
            <a:endParaRPr b="1" sz="1900">
              <a:solidFill>
                <a:srgbClr val="FF0000"/>
              </a:solidFill>
            </a:endParaRPr>
          </a:p>
          <a:p>
            <a:pPr indent="0" lvl="0" marL="0" rtl="0" algn="l">
              <a:spcBef>
                <a:spcPts val="0"/>
              </a:spcBef>
              <a:spcAft>
                <a:spcPts val="0"/>
              </a:spcAft>
              <a:buNone/>
            </a:pPr>
            <a:r>
              <a:rPr b="1" lang="en-US" sz="1900">
                <a:solidFill>
                  <a:srgbClr val="FF0000"/>
                </a:solidFill>
              </a:rPr>
              <a:t>Sand   35%</a:t>
            </a:r>
            <a:endParaRPr b="1" sz="1900">
              <a:solidFill>
                <a:srgbClr val="FF0000"/>
              </a:solidFill>
            </a:endParaRPr>
          </a:p>
          <a:p>
            <a:pPr indent="0" lvl="0" marL="0" rtl="0" algn="l">
              <a:spcBef>
                <a:spcPts val="0"/>
              </a:spcBef>
              <a:spcAft>
                <a:spcPts val="0"/>
              </a:spcAft>
              <a:buNone/>
            </a:pPr>
            <a:r>
              <a:rPr b="1" lang="en-US" sz="1900">
                <a:solidFill>
                  <a:srgbClr val="FF0000"/>
                </a:solidFill>
              </a:rPr>
              <a:t>Silt 	   42%</a:t>
            </a:r>
            <a:endParaRPr b="1" sz="1900">
              <a:solidFill>
                <a:srgbClr val="FF0000"/>
              </a:solidFill>
            </a:endParaRPr>
          </a:p>
          <a:p>
            <a:pPr indent="0" lvl="0" marL="0" rtl="0" algn="l">
              <a:spcBef>
                <a:spcPts val="0"/>
              </a:spcBef>
              <a:spcAft>
                <a:spcPts val="0"/>
              </a:spcAft>
              <a:buNone/>
            </a:pPr>
            <a:r>
              <a:rPr b="1" lang="en-US" sz="1900">
                <a:solidFill>
                  <a:srgbClr val="FF0000"/>
                </a:solidFill>
              </a:rPr>
              <a:t>Clay     22%</a:t>
            </a:r>
            <a:endParaRPr b="1" sz="1900">
              <a:solidFill>
                <a:srgbClr val="FF0000"/>
              </a:solidFill>
            </a:endParaRPr>
          </a:p>
          <a:p>
            <a:pPr indent="0" lvl="0" marL="0" rtl="0" algn="l">
              <a:spcBef>
                <a:spcPts val="0"/>
              </a:spcBef>
              <a:spcAft>
                <a:spcPts val="0"/>
              </a:spcAft>
              <a:buNone/>
            </a:pPr>
            <a:r>
              <a:rPr b="1" lang="en-US" sz="1900">
                <a:solidFill>
                  <a:srgbClr val="FF0000"/>
                </a:solidFill>
              </a:rPr>
              <a:t>Bulk Density 1.25 g/cm3</a:t>
            </a:r>
            <a:endParaRPr b="1" sz="1900">
              <a:solidFill>
                <a:srgbClr val="FF0000"/>
              </a:solidFill>
            </a:endParaRPr>
          </a:p>
          <a:p>
            <a:pPr indent="0" lvl="0" marL="0" rtl="0" algn="l">
              <a:spcBef>
                <a:spcPts val="0"/>
              </a:spcBef>
              <a:spcAft>
                <a:spcPts val="0"/>
              </a:spcAft>
              <a:buNone/>
            </a:pPr>
            <a:r>
              <a:rPr b="1" lang="en-US" sz="1900">
                <a:solidFill>
                  <a:srgbClr val="FF0000"/>
                </a:solidFill>
              </a:rPr>
              <a:t>Percent Aggregate 10 - 20%</a:t>
            </a:r>
            <a:endParaRPr b="1" sz="190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6"/>
          <p:cNvPicPr preferRelativeResize="0"/>
          <p:nvPr/>
        </p:nvPicPr>
        <p:blipFill>
          <a:blip r:embed="rId3">
            <a:alphaModFix/>
          </a:blip>
          <a:stretch>
            <a:fillRect/>
          </a:stretch>
        </p:blipFill>
        <p:spPr>
          <a:xfrm>
            <a:off x="152400" y="152400"/>
            <a:ext cx="11887200" cy="55999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nvSpPr>
        <p:spPr>
          <a:xfrm>
            <a:off x="0" y="0"/>
            <a:ext cx="104211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dk1"/>
                </a:solidFill>
                <a:highlight>
                  <a:schemeClr val="accent4"/>
                </a:highlight>
              </a:rPr>
              <a:t>Following the work of</a:t>
            </a:r>
            <a:endParaRPr b="1" sz="1800">
              <a:solidFill>
                <a:schemeClr val="dk1"/>
              </a:solidFill>
              <a:highlight>
                <a:schemeClr val="accent4"/>
              </a:highlight>
            </a:endParaRPr>
          </a:p>
          <a:p>
            <a:pPr indent="0" lvl="0" marL="0" rtl="0" algn="l">
              <a:spcBef>
                <a:spcPts val="0"/>
              </a:spcBef>
              <a:spcAft>
                <a:spcPts val="0"/>
              </a:spcAft>
              <a:buNone/>
            </a:pPr>
            <a:r>
              <a:rPr b="1" i="1" lang="en-US" sz="1800">
                <a:solidFill>
                  <a:schemeClr val="dk1"/>
                </a:solidFill>
                <a:highlight>
                  <a:schemeClr val="accent4"/>
                </a:highlight>
              </a:rPr>
              <a:t>Cobos and Baker (2003)</a:t>
            </a:r>
            <a:r>
              <a:rPr b="1" lang="en-US" sz="1800">
                <a:solidFill>
                  <a:schemeClr val="dk1"/>
                </a:solidFill>
                <a:highlight>
                  <a:schemeClr val="accent4"/>
                </a:highlight>
              </a:rPr>
              <a:t>, Vadose Zone Journal, 2:589-594.</a:t>
            </a:r>
            <a:endParaRPr b="1" sz="1800">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rPr b="1" i="1" lang="en-US" sz="1800">
                <a:solidFill>
                  <a:schemeClr val="dk1"/>
                </a:solidFill>
                <a:highlight>
                  <a:schemeClr val="accent4"/>
                </a:highlight>
              </a:rPr>
              <a:t>Oschner et al.,(2006)</a:t>
            </a:r>
            <a:r>
              <a:rPr b="1" lang="en-US" sz="1800">
                <a:solidFill>
                  <a:schemeClr val="dk1"/>
                </a:solidFill>
                <a:highlight>
                  <a:schemeClr val="accent4"/>
                </a:highlight>
              </a:rPr>
              <a:t>. Agronomy Journal, 98:1005-1014.</a:t>
            </a:r>
            <a:endParaRPr b="1" sz="1800">
              <a:solidFill>
                <a:schemeClr val="dk1"/>
              </a:solidFill>
              <a:highlight>
                <a:schemeClr val="accent4"/>
              </a:highlight>
            </a:endParaRPr>
          </a:p>
          <a:p>
            <a:pPr indent="0" lvl="0" marL="0" rtl="0" algn="l">
              <a:spcBef>
                <a:spcPts val="0"/>
              </a:spcBef>
              <a:spcAft>
                <a:spcPts val="0"/>
              </a:spcAft>
              <a:buNone/>
            </a:pPr>
            <a:r>
              <a:rPr b="1" i="1" lang="en-US" sz="1800">
                <a:solidFill>
                  <a:schemeClr val="dk1"/>
                </a:solidFill>
                <a:highlight>
                  <a:schemeClr val="accent4"/>
                </a:highlight>
              </a:rPr>
              <a:t>Evett et al. (2012)</a:t>
            </a:r>
            <a:r>
              <a:rPr b="1" lang="en-US" sz="1800">
                <a:solidFill>
                  <a:schemeClr val="dk1"/>
                </a:solidFill>
                <a:highlight>
                  <a:schemeClr val="accent4"/>
                </a:highlight>
              </a:rPr>
              <a:t>, Advance Water resources, 50:41-54.</a:t>
            </a:r>
            <a:endParaRPr b="1" sz="1800">
              <a:solidFill>
                <a:schemeClr val="dk1"/>
              </a:solidFill>
              <a:highlight>
                <a:schemeClr val="accent4"/>
              </a:highlight>
            </a:endParaRPr>
          </a:p>
          <a:p>
            <a:pPr indent="0" lvl="0" marL="0" rtl="0" algn="l">
              <a:spcBef>
                <a:spcPts val="0"/>
              </a:spcBef>
              <a:spcAft>
                <a:spcPts val="0"/>
              </a:spcAft>
              <a:buNone/>
            </a:pPr>
            <a:r>
              <a:rPr b="1" i="1" lang="en-US" sz="1800">
                <a:solidFill>
                  <a:schemeClr val="dk1"/>
                </a:solidFill>
                <a:highlight>
                  <a:schemeClr val="accent4"/>
                </a:highlight>
              </a:rPr>
              <a:t>Peng et al (2017)</a:t>
            </a:r>
            <a:r>
              <a:rPr b="1" lang="en-US" sz="1800">
                <a:solidFill>
                  <a:schemeClr val="dk1"/>
                </a:solidFill>
                <a:highlight>
                  <a:schemeClr val="accent4"/>
                </a:highlight>
              </a:rPr>
              <a:t> J. Hydromet. 18:2285-2295.</a:t>
            </a:r>
            <a:endParaRPr b="1" sz="1800">
              <a:solidFill>
                <a:schemeClr val="dk1"/>
              </a:solidFill>
              <a:highlight>
                <a:schemeClr val="accent4"/>
              </a:highlight>
            </a:endParaRPr>
          </a:p>
          <a:p>
            <a:pPr indent="0" lvl="0" marL="0" rtl="0" algn="l">
              <a:spcBef>
                <a:spcPts val="0"/>
              </a:spcBef>
              <a:spcAft>
                <a:spcPts val="0"/>
              </a:spcAft>
              <a:buNone/>
            </a:pPr>
            <a:r>
              <a:t/>
            </a:r>
            <a:endParaRPr b="1" sz="1800">
              <a:solidFill>
                <a:schemeClr val="dk1"/>
              </a:solidFill>
              <a:highlight>
                <a:schemeClr val="accent4"/>
              </a:highlight>
            </a:endParaRPr>
          </a:p>
          <a:p>
            <a:pPr indent="0" lvl="0" marL="0" rtl="0" algn="l">
              <a:spcBef>
                <a:spcPts val="0"/>
              </a:spcBef>
              <a:spcAft>
                <a:spcPts val="0"/>
              </a:spcAft>
              <a:buNone/>
            </a:pPr>
            <a:r>
              <a:rPr b="1" lang="en-US" sz="2100">
                <a:solidFill>
                  <a:schemeClr val="dk1"/>
                </a:solidFill>
              </a:rPr>
              <a:t>The soil heat flux is determined using thermal gradient method of heat flux calculation and the change in heat storage over the averaging period. </a:t>
            </a:r>
            <a:endParaRPr sz="2100">
              <a:solidFill>
                <a:schemeClr val="dk1"/>
              </a:solidFill>
            </a:endParaRPr>
          </a:p>
        </p:txBody>
      </p:sp>
      <p:pic>
        <p:nvPicPr>
          <p:cNvPr id="205" name="Google Shape;205;p27"/>
          <p:cNvPicPr preferRelativeResize="0"/>
          <p:nvPr/>
        </p:nvPicPr>
        <p:blipFill rotWithShape="1">
          <a:blip r:embed="rId3">
            <a:alphaModFix/>
          </a:blip>
          <a:srcRect b="12584" l="6118" r="33246" t="61543"/>
          <a:stretch/>
        </p:blipFill>
        <p:spPr>
          <a:xfrm>
            <a:off x="196825" y="2693450"/>
            <a:ext cx="3594749" cy="1129200"/>
          </a:xfrm>
          <a:prstGeom prst="rect">
            <a:avLst/>
          </a:prstGeom>
          <a:noFill/>
          <a:ln>
            <a:noFill/>
          </a:ln>
        </p:spPr>
      </p:pic>
      <p:sp>
        <p:nvSpPr>
          <p:cNvPr id="206" name="Google Shape;206;p27"/>
          <p:cNvSpPr/>
          <p:nvPr/>
        </p:nvSpPr>
        <p:spPr>
          <a:xfrm>
            <a:off x="828750" y="3216600"/>
            <a:ext cx="310800" cy="424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7"/>
          <p:cNvSpPr/>
          <p:nvPr/>
        </p:nvSpPr>
        <p:spPr>
          <a:xfrm>
            <a:off x="1191350" y="3216600"/>
            <a:ext cx="807900" cy="357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7"/>
          <p:cNvSpPr txBox="1"/>
          <p:nvPr>
            <p:ph idx="1" type="subTitle"/>
          </p:nvPr>
        </p:nvSpPr>
        <p:spPr>
          <a:xfrm>
            <a:off x="4304100" y="2608325"/>
            <a:ext cx="7648500" cy="4010400"/>
          </a:xfrm>
          <a:prstGeom prst="rect">
            <a:avLst/>
          </a:prstGeom>
          <a:solidFill>
            <a:srgbClr val="FFE599"/>
          </a:solidFill>
        </p:spPr>
        <p:txBody>
          <a:bodyPr anchorCtr="0" anchor="t" bIns="45700" lIns="91425" spcFirstLastPara="1" rIns="91425" wrap="square" tIns="45700">
            <a:normAutofit fontScale="25000" lnSpcReduction="10000"/>
          </a:bodyPr>
          <a:lstStyle/>
          <a:p>
            <a:pPr indent="0" lvl="0" marL="0" rtl="0" algn="ctr">
              <a:spcBef>
                <a:spcPts val="1000"/>
              </a:spcBef>
              <a:spcAft>
                <a:spcPts val="0"/>
              </a:spcAft>
              <a:buNone/>
            </a:pPr>
            <a:r>
              <a:rPr lang="en-US" sz="9152"/>
              <a:t>G = k</a:t>
            </a:r>
            <a:r>
              <a:rPr baseline="-25000" lang="en-US" sz="9152"/>
              <a:t>t</a:t>
            </a:r>
            <a:r>
              <a:rPr lang="en-US" sz="9152"/>
              <a:t>(T</a:t>
            </a:r>
            <a:r>
              <a:rPr baseline="-25000" lang="en-US" sz="9152"/>
              <a:t>5cm</a:t>
            </a:r>
            <a:r>
              <a:rPr lang="en-US" sz="9152"/>
              <a:t> - T</a:t>
            </a:r>
            <a:r>
              <a:rPr baseline="-25000" lang="en-US" sz="9152"/>
              <a:t>10cm</a:t>
            </a:r>
            <a:r>
              <a:rPr lang="en-US" sz="9152"/>
              <a:t>)/5 cm </a:t>
            </a:r>
            <a:r>
              <a:rPr lang="en-US" sz="7552"/>
              <a:t>   				3 temperature, vwc  profiles </a:t>
            </a:r>
            <a:endParaRPr sz="7552"/>
          </a:p>
          <a:p>
            <a:pPr indent="0" lvl="0" marL="0" rtl="0" algn="ctr">
              <a:spcBef>
                <a:spcPts val="1000"/>
              </a:spcBef>
              <a:spcAft>
                <a:spcPts val="0"/>
              </a:spcAft>
              <a:buNone/>
            </a:pPr>
            <a:r>
              <a:rPr lang="en-US" sz="7552"/>
              <a:t>																</a:t>
            </a:r>
            <a:endParaRPr sz="7552"/>
          </a:p>
          <a:p>
            <a:pPr indent="0" lvl="0" marL="0" rtl="0" algn="ctr">
              <a:spcBef>
                <a:spcPts val="1000"/>
              </a:spcBef>
              <a:spcAft>
                <a:spcPts val="0"/>
              </a:spcAft>
              <a:buNone/>
            </a:pPr>
            <a:r>
              <a:rPr lang="en-US" sz="9152"/>
              <a:t> k</a:t>
            </a:r>
            <a:r>
              <a:rPr baseline="-25000" lang="en-US" sz="9152"/>
              <a:t>t </a:t>
            </a:r>
            <a:r>
              <a:rPr lang="en-US" sz="9152"/>
              <a:t>= k</a:t>
            </a:r>
            <a:r>
              <a:rPr baseline="-25000" lang="en-US" sz="9152"/>
              <a:t>dry</a:t>
            </a:r>
            <a:r>
              <a:rPr lang="en-US" sz="9152"/>
              <a:t> +  exp(𝛃 - 𝜃</a:t>
            </a:r>
            <a:r>
              <a:rPr baseline="30000" lang="en-US" sz="9152"/>
              <a:t>-𝜶</a:t>
            </a:r>
            <a:r>
              <a:rPr lang="en-US" sz="9152"/>
              <a:t>) </a:t>
            </a:r>
            <a:r>
              <a:rPr lang="en-US" sz="7552"/>
              <a:t>        				</a:t>
            </a:r>
            <a:r>
              <a:rPr lang="en-US" sz="9152"/>
              <a:t>𝛃, 𝜶 fitting parameters</a:t>
            </a:r>
            <a:endParaRPr sz="7552"/>
          </a:p>
          <a:p>
            <a:pPr indent="0" lvl="0" marL="0" rtl="0" algn="ctr">
              <a:spcBef>
                <a:spcPts val="1000"/>
              </a:spcBef>
              <a:spcAft>
                <a:spcPts val="0"/>
              </a:spcAft>
              <a:buNone/>
            </a:pPr>
            <a:r>
              <a:rPr lang="en-US" sz="7552"/>
              <a:t>															</a:t>
            </a:r>
            <a:endParaRPr sz="7552"/>
          </a:p>
          <a:p>
            <a:pPr indent="0" lvl="0" marL="0" rtl="0" algn="ctr">
              <a:spcBef>
                <a:spcPts val="1000"/>
              </a:spcBef>
              <a:spcAft>
                <a:spcPts val="0"/>
              </a:spcAft>
              <a:buNone/>
            </a:pPr>
            <a:r>
              <a:rPr lang="en-US" sz="9152"/>
              <a:t>G</a:t>
            </a:r>
            <a:r>
              <a:rPr baseline="-25000" lang="en-US" sz="9152"/>
              <a:t>storage</a:t>
            </a:r>
            <a:r>
              <a:rPr lang="en-US" sz="9152"/>
              <a:t> = (T</a:t>
            </a:r>
            <a:r>
              <a:rPr baseline="-25000" lang="en-US" sz="9152"/>
              <a:t>layer,i </a:t>
            </a:r>
            <a:r>
              <a:rPr lang="en-US" sz="9152"/>
              <a:t>- T</a:t>
            </a:r>
            <a:r>
              <a:rPr baseline="-25000" lang="en-US" sz="9152"/>
              <a:t>layer,i -1</a:t>
            </a:r>
            <a:r>
              <a:rPr lang="en-US" sz="9152"/>
              <a:t>)</a:t>
            </a:r>
            <a:r>
              <a:rPr lang="en-US" sz="9152"/>
              <a:t>C</a:t>
            </a:r>
            <a:r>
              <a:rPr baseline="-25000" lang="en-US" sz="9152"/>
              <a:t>v</a:t>
            </a:r>
            <a:r>
              <a:rPr lang="en-US" sz="9152"/>
              <a:t>*𝜟Z/𝜟t</a:t>
            </a:r>
            <a:r>
              <a:rPr lang="en-US" sz="7552"/>
              <a:t>				</a:t>
            </a:r>
            <a:endParaRPr sz="7552"/>
          </a:p>
          <a:p>
            <a:pPr indent="0" lvl="0" marL="0" rtl="0" algn="ctr">
              <a:spcBef>
                <a:spcPts val="1000"/>
              </a:spcBef>
              <a:spcAft>
                <a:spcPts val="0"/>
              </a:spcAft>
              <a:buNone/>
            </a:pPr>
            <a:r>
              <a:t/>
            </a:r>
            <a:endParaRPr sz="5717"/>
          </a:p>
          <a:p>
            <a:pPr indent="457200" lvl="0" marL="457200" rtl="0" algn="l">
              <a:spcBef>
                <a:spcPts val="1000"/>
              </a:spcBef>
              <a:spcAft>
                <a:spcPts val="0"/>
              </a:spcAft>
              <a:buNone/>
            </a:pPr>
            <a:r>
              <a:rPr lang="en-US" sz="4664"/>
              <a:t> 	</a:t>
            </a:r>
            <a:r>
              <a:rPr lang="en-US" sz="9150"/>
              <a:t>C</a:t>
            </a:r>
            <a:r>
              <a:rPr baseline="-25000" lang="en-US" sz="9150"/>
              <a:t>v</a:t>
            </a:r>
            <a:r>
              <a:rPr lang="en-US" sz="9150"/>
              <a:t> = volumetric heat capacity ,𝛒</a:t>
            </a:r>
            <a:r>
              <a:rPr baseline="-25000" lang="en-US" sz="9150"/>
              <a:t>d</a:t>
            </a:r>
            <a:r>
              <a:rPr lang="en-US" sz="9150"/>
              <a:t>,𝜃</a:t>
            </a:r>
            <a:r>
              <a:rPr baseline="-25000" lang="en-US" sz="9150"/>
              <a:t>v</a:t>
            </a:r>
            <a:endParaRPr sz="9150"/>
          </a:p>
          <a:p>
            <a:pPr indent="457200" lvl="0" marL="914400" rtl="0" algn="l">
              <a:spcBef>
                <a:spcPts val="1000"/>
              </a:spcBef>
              <a:spcAft>
                <a:spcPts val="0"/>
              </a:spcAft>
              <a:buNone/>
            </a:pPr>
            <a:r>
              <a:rPr lang="en-US" sz="9150"/>
              <a:t>𝜟Z = layer thickness</a:t>
            </a:r>
            <a:endParaRPr sz="9150"/>
          </a:p>
          <a:p>
            <a:pPr indent="0" lvl="0" marL="0" rtl="0" algn="ctr">
              <a:spcBef>
                <a:spcPts val="1000"/>
              </a:spcBef>
              <a:spcAft>
                <a:spcPts val="0"/>
              </a:spcAft>
              <a:buNone/>
            </a:pPr>
            <a:r>
              <a:rPr lang="en-US" sz="9150"/>
              <a:t>   T</a:t>
            </a:r>
            <a:r>
              <a:rPr baseline="-25000" lang="en-US" sz="9150"/>
              <a:t>layer,i </a:t>
            </a:r>
            <a:r>
              <a:rPr lang="en-US" sz="9150"/>
              <a:t>= soil temperature of layer at time i.</a:t>
            </a:r>
            <a:endParaRPr sz="9150"/>
          </a:p>
          <a:p>
            <a:pPr indent="0" lvl="0" marL="0" rtl="0" algn="ctr">
              <a:spcBef>
                <a:spcPts val="1000"/>
              </a:spcBef>
              <a:spcAft>
                <a:spcPts val="0"/>
              </a:spcAft>
              <a:buNone/>
            </a:pPr>
            <a:r>
              <a:rPr lang="en-US" sz="7550"/>
              <a:t>       </a:t>
            </a:r>
            <a:endParaRPr sz="7550"/>
          </a:p>
          <a:p>
            <a:pPr indent="0" lvl="0" marL="0" rtl="0" algn="ctr">
              <a:spcBef>
                <a:spcPts val="1000"/>
              </a:spcBef>
              <a:spcAft>
                <a:spcPts val="0"/>
              </a:spcAft>
              <a:buNone/>
            </a:pPr>
            <a:r>
              <a:rPr lang="en-US"/>
              <a:t>3</a:t>
            </a:r>
            <a:endParaRPr/>
          </a:p>
        </p:txBody>
      </p:sp>
      <p:sp>
        <p:nvSpPr>
          <p:cNvPr id="209" name="Google Shape;209;p27"/>
          <p:cNvSpPr/>
          <p:nvPr/>
        </p:nvSpPr>
        <p:spPr>
          <a:xfrm>
            <a:off x="4797850" y="3338175"/>
            <a:ext cx="526500" cy="598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7"/>
          <p:cNvSpPr txBox="1"/>
          <p:nvPr/>
        </p:nvSpPr>
        <p:spPr>
          <a:xfrm>
            <a:off x="404025" y="4371725"/>
            <a:ext cx="87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11" name="Google Shape;211;p27"/>
          <p:cNvSpPr txBox="1"/>
          <p:nvPr/>
        </p:nvSpPr>
        <p:spPr>
          <a:xfrm>
            <a:off x="435100" y="4547825"/>
            <a:ext cx="3397800" cy="2031900"/>
          </a:xfrm>
          <a:prstGeom prst="rect">
            <a:avLst/>
          </a:prstGeom>
          <a:solidFill>
            <a:srgbClr val="A4C2F4"/>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000">
                <a:latin typeface="Calibri"/>
                <a:ea typeface="Calibri"/>
                <a:cs typeface="Calibri"/>
                <a:sym typeface="Calibri"/>
              </a:rPr>
              <a:t>k</a:t>
            </a:r>
            <a:r>
              <a:rPr baseline="-25000" i="1" lang="en-US" sz="2000">
                <a:latin typeface="Calibri"/>
                <a:ea typeface="Calibri"/>
                <a:cs typeface="Calibri"/>
                <a:sym typeface="Calibri"/>
              </a:rPr>
              <a:t>dry</a:t>
            </a:r>
            <a:r>
              <a:rPr i="1" lang="en-US" sz="2000">
                <a:latin typeface="Calibri"/>
                <a:ea typeface="Calibri"/>
                <a:cs typeface="Calibri"/>
                <a:sym typeface="Calibri"/>
              </a:rPr>
              <a:t> </a:t>
            </a:r>
            <a:r>
              <a:rPr lang="en-US" sz="2000">
                <a:latin typeface="Calibri"/>
                <a:ea typeface="Calibri"/>
                <a:cs typeface="Calibri"/>
                <a:sym typeface="Calibri"/>
              </a:rPr>
              <a:t>= -0.56</a:t>
            </a:r>
            <a:r>
              <a:rPr i="1" lang="en-US" sz="2000">
                <a:latin typeface="Calibri"/>
                <a:ea typeface="Calibri"/>
                <a:cs typeface="Calibri"/>
                <a:sym typeface="Calibri"/>
              </a:rPr>
              <a:t>n</a:t>
            </a:r>
            <a:r>
              <a:rPr lang="en-US" sz="2000">
                <a:latin typeface="Calibri"/>
                <a:ea typeface="Calibri"/>
                <a:cs typeface="Calibri"/>
                <a:sym typeface="Calibri"/>
              </a:rPr>
              <a:t> + 0.51,, Peng et al</a:t>
            </a:r>
            <a:endParaRPr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          n = porosity</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i="1" lang="en-US" sz="2000">
                <a:latin typeface="Calibri"/>
                <a:ea typeface="Calibri"/>
                <a:cs typeface="Calibri"/>
                <a:sym typeface="Calibri"/>
              </a:rPr>
              <a:t>He et al.(2021) Soil and Tillage Research, 213.  8</a:t>
            </a:r>
            <a:r>
              <a:rPr lang="en-US" sz="2000">
                <a:latin typeface="Calibri"/>
                <a:ea typeface="Calibri"/>
                <a:cs typeface="Calibri"/>
                <a:sym typeface="Calibri"/>
              </a:rPr>
              <a:t> other models</a:t>
            </a:r>
            <a:endParaRPr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rms ≅ 0.08 W m</a:t>
            </a:r>
            <a:r>
              <a:rPr baseline="30000" lang="en-US" sz="2000">
                <a:latin typeface="Calibri"/>
                <a:ea typeface="Calibri"/>
                <a:cs typeface="Calibri"/>
                <a:sym typeface="Calibri"/>
              </a:rPr>
              <a:t>-1</a:t>
            </a:r>
            <a:r>
              <a:rPr lang="en-US" sz="2000">
                <a:latin typeface="Calibri"/>
                <a:ea typeface="Calibri"/>
                <a:cs typeface="Calibri"/>
                <a:sym typeface="Calibri"/>
              </a:rPr>
              <a:t> K</a:t>
            </a:r>
            <a:r>
              <a:rPr baseline="30000" lang="en-US" sz="2000">
                <a:latin typeface="Calibri"/>
                <a:ea typeface="Calibri"/>
                <a:cs typeface="Calibri"/>
                <a:sym typeface="Calibri"/>
              </a:rPr>
              <a:t>-1</a:t>
            </a:r>
            <a:endParaRPr baseline="30000" sz="2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15" name="Shape 215"/>
        <p:cNvGrpSpPr/>
        <p:nvPr/>
      </p:nvGrpSpPr>
      <p:grpSpPr>
        <a:xfrm>
          <a:off x="0" y="0"/>
          <a:ext cx="0" cy="0"/>
          <a:chOff x="0" y="0"/>
          <a:chExt cx="0" cy="0"/>
        </a:xfrm>
      </p:grpSpPr>
      <p:pic>
        <p:nvPicPr>
          <p:cNvPr id="216" name="Google Shape;216;p28"/>
          <p:cNvPicPr preferRelativeResize="0"/>
          <p:nvPr/>
        </p:nvPicPr>
        <p:blipFill>
          <a:blip r:embed="rId3">
            <a:alphaModFix/>
          </a:blip>
          <a:stretch>
            <a:fillRect/>
          </a:stretch>
        </p:blipFill>
        <p:spPr>
          <a:xfrm>
            <a:off x="6274200" y="1630833"/>
            <a:ext cx="6041168" cy="5227167"/>
          </a:xfrm>
          <a:prstGeom prst="rect">
            <a:avLst/>
          </a:prstGeom>
          <a:noFill/>
          <a:ln>
            <a:noFill/>
          </a:ln>
        </p:spPr>
      </p:pic>
      <p:pic>
        <p:nvPicPr>
          <p:cNvPr id="217" name="Google Shape;217;p28"/>
          <p:cNvPicPr preferRelativeResize="0"/>
          <p:nvPr/>
        </p:nvPicPr>
        <p:blipFill>
          <a:blip r:embed="rId4">
            <a:alphaModFix/>
          </a:blip>
          <a:stretch>
            <a:fillRect/>
          </a:stretch>
        </p:blipFill>
        <p:spPr>
          <a:xfrm>
            <a:off x="0" y="1630833"/>
            <a:ext cx="6161165" cy="5227168"/>
          </a:xfrm>
          <a:prstGeom prst="rect">
            <a:avLst/>
          </a:prstGeom>
          <a:noFill/>
          <a:ln>
            <a:noFill/>
          </a:ln>
        </p:spPr>
      </p:pic>
      <p:sp>
        <p:nvSpPr>
          <p:cNvPr id="218" name="Google Shape;218;p28"/>
          <p:cNvSpPr txBox="1"/>
          <p:nvPr/>
        </p:nvSpPr>
        <p:spPr>
          <a:xfrm>
            <a:off x="775867" y="360233"/>
            <a:ext cx="11069700" cy="861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4000">
                <a:latin typeface="Ubuntu"/>
                <a:ea typeface="Ubuntu"/>
                <a:cs typeface="Ubuntu"/>
                <a:sym typeface="Ubuntu"/>
              </a:rPr>
              <a:t>Are we closing the Surface Energy Budget?</a:t>
            </a:r>
            <a:endParaRPr sz="4000">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225" name="Google Shape;225;p29"/>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226" name="Google Shape;226;p29"/>
          <p:cNvPicPr preferRelativeResize="0"/>
          <p:nvPr/>
        </p:nvPicPr>
        <p:blipFill>
          <a:blip r:embed="rId3">
            <a:alphaModFix/>
          </a:blip>
          <a:stretch>
            <a:fillRect/>
          </a:stretch>
        </p:blipFill>
        <p:spPr>
          <a:xfrm>
            <a:off x="2801" y="0"/>
            <a:ext cx="12186398"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0"/>
          <p:cNvSpPr txBox="1"/>
          <p:nvPr/>
        </p:nvSpPr>
        <p:spPr>
          <a:xfrm>
            <a:off x="0" y="381000"/>
            <a:ext cx="12192000" cy="6927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3700">
                <a:solidFill>
                  <a:schemeClr val="dk1"/>
                </a:solidFill>
                <a:latin typeface="Calibri"/>
                <a:ea typeface="Calibri"/>
                <a:cs typeface="Calibri"/>
                <a:sym typeface="Calibri"/>
              </a:rPr>
              <a:t>Typical Winter Accumulations from Marshall, CO</a:t>
            </a:r>
            <a:endParaRPr sz="1900"/>
          </a:p>
        </p:txBody>
      </p:sp>
      <p:sp>
        <p:nvSpPr>
          <p:cNvPr id="232" name="Google Shape;232;p30"/>
          <p:cNvSpPr txBox="1"/>
          <p:nvPr>
            <p:ph idx="12" type="sldNum"/>
          </p:nvPr>
        </p:nvSpPr>
        <p:spPr>
          <a:xfrm>
            <a:off x="11480800" y="8475133"/>
            <a:ext cx="3657600" cy="486900"/>
          </a:xfrm>
          <a:prstGeom prst="rect">
            <a:avLst/>
          </a:prstGeom>
          <a:noFill/>
          <a:ln>
            <a:noFill/>
          </a:ln>
        </p:spPr>
        <p:txBody>
          <a:bodyPr anchorCtr="0" anchor="ctr" bIns="60925" lIns="121900" spcFirstLastPara="1" rIns="121900" wrap="square" tIns="609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3" name="Google Shape;233;p30"/>
          <p:cNvPicPr preferRelativeResize="0"/>
          <p:nvPr/>
        </p:nvPicPr>
        <p:blipFill rotWithShape="1">
          <a:blip r:embed="rId3">
            <a:alphaModFix/>
          </a:blip>
          <a:srcRect b="0" l="0" r="0" t="0"/>
          <a:stretch/>
        </p:blipFill>
        <p:spPr>
          <a:xfrm>
            <a:off x="1879048" y="1555751"/>
            <a:ext cx="8369300" cy="4800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1"/>
          <p:cNvSpPr txBox="1"/>
          <p:nvPr>
            <p:ph idx="12" type="sldNum"/>
          </p:nvPr>
        </p:nvSpPr>
        <p:spPr>
          <a:xfrm>
            <a:off x="11480800" y="8475133"/>
            <a:ext cx="3657600" cy="486900"/>
          </a:xfrm>
          <a:prstGeom prst="rect">
            <a:avLst/>
          </a:prstGeom>
          <a:noFill/>
          <a:ln>
            <a:noFill/>
          </a:ln>
        </p:spPr>
        <p:txBody>
          <a:bodyPr anchorCtr="0" anchor="ctr" bIns="60925" lIns="121900" spcFirstLastPara="1" rIns="121900" wrap="square" tIns="609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39" name="Google Shape;239;p31"/>
          <p:cNvSpPr txBox="1"/>
          <p:nvPr/>
        </p:nvSpPr>
        <p:spPr>
          <a:xfrm>
            <a:off x="0" y="381000"/>
            <a:ext cx="12192000" cy="692700"/>
          </a:xfrm>
          <a:prstGeom prst="rect">
            <a:avLst/>
          </a:prstGeom>
          <a:noFill/>
          <a:ln>
            <a:noFill/>
          </a:ln>
        </p:spPr>
        <p:txBody>
          <a:bodyPr anchorCtr="0" anchor="t" bIns="60925" lIns="121900" spcFirstLastPara="1" rIns="121900" wrap="square" tIns="60925">
            <a:spAutoFit/>
          </a:bodyPr>
          <a:lstStyle/>
          <a:p>
            <a:pPr indent="0" lvl="0" marL="0" marR="0" rtl="0" algn="ctr">
              <a:spcBef>
                <a:spcPts val="0"/>
              </a:spcBef>
              <a:spcAft>
                <a:spcPts val="0"/>
              </a:spcAft>
              <a:buNone/>
            </a:pPr>
            <a:r>
              <a:rPr lang="en-US" sz="3700">
                <a:solidFill>
                  <a:schemeClr val="dk1"/>
                </a:solidFill>
                <a:latin typeface="Calibri"/>
                <a:ea typeface="Calibri"/>
                <a:cs typeface="Calibri"/>
                <a:sym typeface="Calibri"/>
              </a:rPr>
              <a:t>Marshall, CO reference liquid and solid accumulation</a:t>
            </a:r>
            <a:endParaRPr sz="1900"/>
          </a:p>
        </p:txBody>
      </p:sp>
      <p:pic>
        <p:nvPicPr>
          <p:cNvPr id="240" name="Google Shape;240;p31"/>
          <p:cNvPicPr preferRelativeResize="0"/>
          <p:nvPr/>
        </p:nvPicPr>
        <p:blipFill rotWithShape="1">
          <a:blip r:embed="rId3">
            <a:alphaModFix/>
          </a:blip>
          <a:srcRect b="0" l="0" r="0" t="0"/>
          <a:stretch/>
        </p:blipFill>
        <p:spPr>
          <a:xfrm>
            <a:off x="800608" y="1092200"/>
            <a:ext cx="10375392" cy="525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245" name="Shape 245"/>
        <p:cNvGrpSpPr/>
        <p:nvPr/>
      </p:nvGrpSpPr>
      <p:grpSpPr>
        <a:xfrm>
          <a:off x="0" y="0"/>
          <a:ext cx="0" cy="0"/>
          <a:chOff x="0" y="0"/>
          <a:chExt cx="0" cy="0"/>
        </a:xfrm>
      </p:grpSpPr>
      <p:sp>
        <p:nvSpPr>
          <p:cNvPr id="246" name="Google Shape;246;p32"/>
          <p:cNvSpPr txBox="1"/>
          <p:nvPr>
            <p:ph type="title"/>
          </p:nvPr>
        </p:nvSpPr>
        <p:spPr>
          <a:xfrm>
            <a:off x="415600" y="593367"/>
            <a:ext cx="11360700" cy="763500"/>
          </a:xfrm>
          <a:prstGeom prst="rect">
            <a:avLst/>
          </a:prstGeom>
        </p:spPr>
        <p:txBody>
          <a:bodyPr anchorCtr="0" anchor="ctr" bIns="45700" lIns="91425" spcFirstLastPara="1" rIns="91425" wrap="square" tIns="45700">
            <a:normAutofit fontScale="90000"/>
          </a:bodyPr>
          <a:lstStyle/>
          <a:p>
            <a:pPr indent="457200" lvl="0" marL="1828800" rtl="0" algn="l">
              <a:spcBef>
                <a:spcPts val="0"/>
              </a:spcBef>
              <a:spcAft>
                <a:spcPts val="0"/>
              </a:spcAft>
              <a:buNone/>
            </a:pPr>
            <a:r>
              <a:t/>
            </a:r>
            <a:endParaRPr b="1"/>
          </a:p>
          <a:p>
            <a:pPr indent="457200" lvl="0" marL="1828800" rtl="0" algn="l">
              <a:spcBef>
                <a:spcPts val="0"/>
              </a:spcBef>
              <a:spcAft>
                <a:spcPts val="0"/>
              </a:spcAft>
              <a:buNone/>
            </a:pPr>
            <a:r>
              <a:rPr b="1" lang="en-US"/>
              <a:t>Take Home Messages</a:t>
            </a:r>
            <a:endParaRPr b="1"/>
          </a:p>
        </p:txBody>
      </p:sp>
      <p:sp>
        <p:nvSpPr>
          <p:cNvPr id="247" name="Google Shape;247;p32"/>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fontScale="77500" lnSpcReduction="20000"/>
          </a:bodyPr>
          <a:lstStyle/>
          <a:p>
            <a:pPr indent="-420528" lvl="0" marL="457200" rtl="0" algn="l">
              <a:spcBef>
                <a:spcPts val="1000"/>
              </a:spcBef>
              <a:spcAft>
                <a:spcPts val="0"/>
              </a:spcAft>
              <a:buSzPct val="100000"/>
              <a:buChar char="●"/>
            </a:pPr>
            <a:r>
              <a:rPr lang="en-US" sz="3900"/>
              <a:t>Apply angle of attack corrections if appropriate (10%)</a:t>
            </a:r>
            <a:endParaRPr sz="3900"/>
          </a:p>
          <a:p>
            <a:pPr indent="0" lvl="0" marL="457200" rtl="0" algn="l">
              <a:spcBef>
                <a:spcPts val="1000"/>
              </a:spcBef>
              <a:spcAft>
                <a:spcPts val="0"/>
              </a:spcAft>
              <a:buNone/>
            </a:pPr>
            <a:r>
              <a:t/>
            </a:r>
            <a:endParaRPr sz="3900"/>
          </a:p>
          <a:p>
            <a:pPr indent="-420528" lvl="0" marL="457200" rtl="0" algn="l">
              <a:spcBef>
                <a:spcPts val="1000"/>
              </a:spcBef>
              <a:spcAft>
                <a:spcPts val="0"/>
              </a:spcAft>
              <a:buSzPct val="100000"/>
              <a:buChar char="●"/>
            </a:pPr>
            <a:r>
              <a:rPr lang="en-US" sz="3900"/>
              <a:t>Use modeled kt with measured profiles of Ts and 𝜃v to compute soil heat fluxes, know your soil physical properties, have at minimum 3 soil profiles</a:t>
            </a:r>
            <a:endParaRPr sz="3900"/>
          </a:p>
          <a:p>
            <a:pPr indent="0" lvl="0" marL="457200" rtl="0" algn="l">
              <a:spcBef>
                <a:spcPts val="1000"/>
              </a:spcBef>
              <a:spcAft>
                <a:spcPts val="0"/>
              </a:spcAft>
              <a:buNone/>
            </a:pPr>
            <a:r>
              <a:t/>
            </a:r>
            <a:endParaRPr sz="3900"/>
          </a:p>
          <a:p>
            <a:pPr indent="-420528" lvl="0" marL="457200" rtl="0" algn="l">
              <a:spcBef>
                <a:spcPts val="1000"/>
              </a:spcBef>
              <a:spcAft>
                <a:spcPts val="0"/>
              </a:spcAft>
              <a:buSzPct val="100000"/>
              <a:buChar char="●"/>
            </a:pPr>
            <a:r>
              <a:rPr lang="en-US" sz="3900"/>
              <a:t>check magnitudes of biomass heat storage terms and photochemical storage</a:t>
            </a:r>
            <a:endParaRPr sz="3900"/>
          </a:p>
          <a:p>
            <a:pPr indent="0" lvl="0" marL="457200" rtl="0" algn="l">
              <a:spcBef>
                <a:spcPts val="1000"/>
              </a:spcBef>
              <a:spcAft>
                <a:spcPts val="0"/>
              </a:spcAft>
              <a:buNone/>
            </a:pPr>
            <a:r>
              <a:t/>
            </a:r>
            <a:endParaRPr sz="3900"/>
          </a:p>
          <a:p>
            <a:pPr indent="-420528" lvl="0" marL="457200" rtl="0" algn="l">
              <a:spcBef>
                <a:spcPts val="1000"/>
              </a:spcBef>
              <a:spcAft>
                <a:spcPts val="0"/>
              </a:spcAft>
              <a:buSzPct val="100000"/>
              <a:buChar char="●"/>
            </a:pPr>
            <a:r>
              <a:rPr lang="en-US" sz="3900"/>
              <a:t>Correct solid precipitation for shield and gauge configuration</a:t>
            </a:r>
            <a:endParaRPr sz="3900"/>
          </a:p>
          <a:p>
            <a:pPr indent="0" lvl="0" marL="0" rtl="0" algn="l">
              <a:spcBef>
                <a:spcPts val="10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5"/>
          <p:cNvPicPr preferRelativeResize="0"/>
          <p:nvPr/>
        </p:nvPicPr>
        <p:blipFill>
          <a:blip r:embed="rId3">
            <a:alphaModFix/>
          </a:blip>
          <a:stretch>
            <a:fillRect/>
          </a:stretch>
        </p:blipFill>
        <p:spPr>
          <a:xfrm>
            <a:off x="5" y="0"/>
            <a:ext cx="9146638" cy="6857999"/>
          </a:xfrm>
          <a:prstGeom prst="rect">
            <a:avLst/>
          </a:prstGeom>
          <a:noFill/>
          <a:ln>
            <a:noFill/>
          </a:ln>
        </p:spPr>
      </p:pic>
      <p:sp>
        <p:nvSpPr>
          <p:cNvPr id="106" name="Google Shape;106;p15"/>
          <p:cNvSpPr txBox="1"/>
          <p:nvPr/>
        </p:nvSpPr>
        <p:spPr>
          <a:xfrm>
            <a:off x="112575" y="5889525"/>
            <a:ext cx="851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lt1"/>
                </a:solidFill>
                <a:latin typeface="Calibri"/>
                <a:ea typeface="Calibri"/>
                <a:cs typeface="Calibri"/>
                <a:sym typeface="Calibri"/>
              </a:rPr>
              <a:t>“I’ve</a:t>
            </a:r>
            <a:r>
              <a:rPr lang="en-US" sz="3000">
                <a:solidFill>
                  <a:schemeClr val="lt1"/>
                </a:solidFill>
                <a:latin typeface="Calibri"/>
                <a:ea typeface="Calibri"/>
                <a:cs typeface="Calibri"/>
                <a:sym typeface="Calibri"/>
              </a:rPr>
              <a:t> got a feeling we are not in Kansas anymore…”</a:t>
            </a:r>
            <a:endParaRPr sz="3000">
              <a:solidFill>
                <a:schemeClr val="lt1"/>
              </a:solidFill>
              <a:latin typeface="Calibri"/>
              <a:ea typeface="Calibri"/>
              <a:cs typeface="Calibri"/>
              <a:sym typeface="Calibri"/>
            </a:endParaRPr>
          </a:p>
        </p:txBody>
      </p:sp>
      <p:sp>
        <p:nvSpPr>
          <p:cNvPr id="107" name="Google Shape;107;p15"/>
          <p:cNvSpPr txBox="1"/>
          <p:nvPr/>
        </p:nvSpPr>
        <p:spPr>
          <a:xfrm>
            <a:off x="9279125" y="123875"/>
            <a:ext cx="2815200" cy="6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Calibri"/>
                <a:ea typeface="Calibri"/>
                <a:cs typeface="Calibri"/>
                <a:sym typeface="Calibri"/>
              </a:rPr>
              <a:t>    Concerns!</a:t>
            </a:r>
            <a:endParaRPr b="1" sz="3000">
              <a:latin typeface="Calibri"/>
              <a:ea typeface="Calibri"/>
              <a:cs typeface="Calibri"/>
              <a:sym typeface="Calibri"/>
            </a:endParaRPr>
          </a:p>
          <a:p>
            <a:pPr indent="0" lvl="0" marL="0" rtl="0" algn="l">
              <a:spcBef>
                <a:spcPts val="0"/>
              </a:spcBef>
              <a:spcAft>
                <a:spcPts val="0"/>
              </a:spcAft>
              <a:buNone/>
            </a:pPr>
            <a:r>
              <a:t/>
            </a:r>
            <a:endParaRPr b="1" sz="3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complex terrain</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heterogenous landcover</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representativeness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katabatic flows, winds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poor data comms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wintertime  </a:t>
            </a:r>
            <a:r>
              <a:rPr b="1" lang="en-US" sz="2000">
                <a:latin typeface="Calibri"/>
                <a:ea typeface="Calibri"/>
                <a:cs typeface="Calibri"/>
                <a:sym typeface="Calibri"/>
              </a:rPr>
              <a:t>accessibility</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subsurface rocks and </a:t>
            </a:r>
            <a:endParaRPr b="1"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      aggregates</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a:p>
            <a:pPr indent="0" lvl="0" marL="0" rtl="0" algn="l">
              <a:spcBef>
                <a:spcPts val="0"/>
              </a:spcBef>
              <a:spcAft>
                <a:spcPts val="0"/>
              </a:spcAft>
              <a:buNone/>
            </a:pPr>
            <a:r>
              <a:t/>
            </a:r>
            <a:endParaRPr b="1" sz="20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EXTRA Slides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60" name="Google Shape;260;p34"/>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61" name="Google Shape;261;p34"/>
          <p:cNvPicPr preferRelativeResize="0"/>
          <p:nvPr/>
        </p:nvPicPr>
        <p:blipFill>
          <a:blip r:embed="rId3">
            <a:alphaModFix/>
          </a:blip>
          <a:stretch>
            <a:fillRect/>
          </a:stretch>
        </p:blipFill>
        <p:spPr>
          <a:xfrm>
            <a:off x="0" y="205375"/>
            <a:ext cx="12191999" cy="6447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68" name="Google Shape;268;p3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69" name="Google Shape;269;p35"/>
          <p:cNvPicPr preferRelativeResize="0"/>
          <p:nvPr/>
        </p:nvPicPr>
        <p:blipFill>
          <a:blip r:embed="rId3">
            <a:alphaModFix/>
          </a:blip>
          <a:stretch>
            <a:fillRect/>
          </a:stretch>
        </p:blipFill>
        <p:spPr>
          <a:xfrm>
            <a:off x="0" y="205375"/>
            <a:ext cx="12191999" cy="6447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76" name="Google Shape;276;p3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77" name="Google Shape;277;p36"/>
          <p:cNvPicPr preferRelativeResize="0"/>
          <p:nvPr/>
        </p:nvPicPr>
        <p:blipFill>
          <a:blip r:embed="rId3">
            <a:alphaModFix/>
          </a:blip>
          <a:stretch>
            <a:fillRect/>
          </a:stretch>
        </p:blipFill>
        <p:spPr>
          <a:xfrm>
            <a:off x="0" y="205375"/>
            <a:ext cx="12191999" cy="6447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84" name="Google Shape;284;p3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85" name="Google Shape;285;p37"/>
          <p:cNvPicPr preferRelativeResize="0"/>
          <p:nvPr/>
        </p:nvPicPr>
        <p:blipFill>
          <a:blip r:embed="rId3">
            <a:alphaModFix/>
          </a:blip>
          <a:stretch>
            <a:fillRect/>
          </a:stretch>
        </p:blipFill>
        <p:spPr>
          <a:xfrm>
            <a:off x="0" y="205375"/>
            <a:ext cx="12191999" cy="6447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8"/>
          <p:cNvPicPr preferRelativeResize="0"/>
          <p:nvPr/>
        </p:nvPicPr>
        <p:blipFill>
          <a:blip r:embed="rId3">
            <a:alphaModFix/>
          </a:blip>
          <a:stretch>
            <a:fillRect/>
          </a:stretch>
        </p:blipFill>
        <p:spPr>
          <a:xfrm>
            <a:off x="1905776" y="0"/>
            <a:ext cx="8380449" cy="68580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9"/>
          <p:cNvPicPr preferRelativeResize="0"/>
          <p:nvPr/>
        </p:nvPicPr>
        <p:blipFill>
          <a:blip r:embed="rId3">
            <a:alphaModFix/>
          </a:blip>
          <a:stretch>
            <a:fillRect/>
          </a:stretch>
        </p:blipFill>
        <p:spPr>
          <a:xfrm>
            <a:off x="1905776" y="0"/>
            <a:ext cx="8380449" cy="6858001"/>
          </a:xfrm>
          <a:prstGeom prst="rect">
            <a:avLst/>
          </a:prstGeom>
          <a:noFill/>
          <a:ln>
            <a:noFill/>
          </a:ln>
        </p:spPr>
      </p:pic>
      <p:sp>
        <p:nvSpPr>
          <p:cNvPr id="298" name="Google Shape;298;p39"/>
          <p:cNvSpPr txBox="1"/>
          <p:nvPr/>
        </p:nvSpPr>
        <p:spPr>
          <a:xfrm>
            <a:off x="3133875" y="1068050"/>
            <a:ext cx="2965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latin typeface="Calibri"/>
                <a:ea typeface="Calibri"/>
                <a:cs typeface="Calibri"/>
                <a:sym typeface="Calibri"/>
              </a:rPr>
              <a:t>LE = Rnet - H - G</a:t>
            </a:r>
            <a:endParaRPr b="1" sz="20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302" name="Shape 302"/>
        <p:cNvGrpSpPr/>
        <p:nvPr/>
      </p:nvGrpSpPr>
      <p:grpSpPr>
        <a:xfrm>
          <a:off x="0" y="0"/>
          <a:ext cx="0" cy="0"/>
          <a:chOff x="0" y="0"/>
          <a:chExt cx="0" cy="0"/>
        </a:xfrm>
      </p:grpSpPr>
      <p:sp>
        <p:nvSpPr>
          <p:cNvPr id="303" name="Google Shape;303;p40"/>
          <p:cNvSpPr txBox="1"/>
          <p:nvPr/>
        </p:nvSpPr>
        <p:spPr>
          <a:xfrm>
            <a:off x="1482800" y="432500"/>
            <a:ext cx="10488000" cy="63417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3300"/>
              <a:t>        </a:t>
            </a:r>
            <a:r>
              <a:rPr b="1" lang="en-US" sz="3300"/>
              <a:t>Plans for  initial analysis</a:t>
            </a:r>
            <a:endParaRPr b="1" sz="3300"/>
          </a:p>
          <a:p>
            <a:pPr indent="0" lvl="0" marL="0" rtl="0" algn="l">
              <a:spcBef>
                <a:spcPts val="0"/>
              </a:spcBef>
              <a:spcAft>
                <a:spcPts val="0"/>
              </a:spcAft>
              <a:buNone/>
            </a:pPr>
            <a:r>
              <a:t/>
            </a:r>
            <a:endParaRPr sz="3300"/>
          </a:p>
          <a:p>
            <a:pPr indent="-514350" lvl="0" marL="609600" rtl="0" algn="l">
              <a:spcBef>
                <a:spcPts val="0"/>
              </a:spcBef>
              <a:spcAft>
                <a:spcPts val="0"/>
              </a:spcAft>
              <a:buSzPts val="3300"/>
              <a:buChar char="●"/>
            </a:pPr>
            <a:r>
              <a:rPr lang="en-US" sz="3300"/>
              <a:t>Time series of SEB over seasons </a:t>
            </a:r>
            <a:endParaRPr sz="3300"/>
          </a:p>
          <a:p>
            <a:pPr indent="-514350" lvl="0" marL="609600" rtl="0" algn="l">
              <a:spcBef>
                <a:spcPts val="0"/>
              </a:spcBef>
              <a:spcAft>
                <a:spcPts val="0"/>
              </a:spcAft>
              <a:buSzPts val="3300"/>
              <a:buChar char="●"/>
            </a:pPr>
            <a:r>
              <a:rPr lang="en-US" sz="3300"/>
              <a:t>Look at soil E and plant T (model -data synthesis)</a:t>
            </a:r>
            <a:endParaRPr sz="3300"/>
          </a:p>
          <a:p>
            <a:pPr indent="-514350" lvl="0" marL="609600" rtl="0" algn="l">
              <a:spcBef>
                <a:spcPts val="0"/>
              </a:spcBef>
              <a:spcAft>
                <a:spcPts val="0"/>
              </a:spcAft>
              <a:buSzPts val="3300"/>
              <a:buChar char="●"/>
            </a:pPr>
            <a:r>
              <a:rPr lang="en-US" sz="3300"/>
              <a:t>Examine flat earth LSM parameterizations with our data from the flux tower sites</a:t>
            </a:r>
            <a:endParaRPr sz="3300"/>
          </a:p>
          <a:p>
            <a:pPr indent="-514350" lvl="0" marL="609600" rtl="0" algn="l">
              <a:spcBef>
                <a:spcPts val="0"/>
              </a:spcBef>
              <a:spcAft>
                <a:spcPts val="0"/>
              </a:spcAft>
              <a:buSzPts val="3300"/>
              <a:buChar char="●"/>
            </a:pPr>
            <a:r>
              <a:rPr lang="en-US" sz="3300"/>
              <a:t>Examine the seasonal change in z0</a:t>
            </a:r>
            <a:endParaRPr sz="3300"/>
          </a:p>
          <a:p>
            <a:pPr indent="-514350" lvl="0" marL="609600" rtl="0" algn="l">
              <a:spcBef>
                <a:spcPts val="0"/>
              </a:spcBef>
              <a:spcAft>
                <a:spcPts val="0"/>
              </a:spcAft>
              <a:buSzPts val="3300"/>
              <a:buChar char="●"/>
            </a:pPr>
            <a:r>
              <a:rPr lang="en-US" sz="3300"/>
              <a:t>Examine BL profiles and influence of surface data—-triggers CI</a:t>
            </a:r>
            <a:endParaRPr sz="3300"/>
          </a:p>
          <a:p>
            <a:pPr indent="-514350" lvl="0" marL="609600" rtl="0" algn="l">
              <a:spcBef>
                <a:spcPts val="0"/>
              </a:spcBef>
              <a:spcAft>
                <a:spcPts val="0"/>
              </a:spcAft>
              <a:buSzPts val="3300"/>
              <a:buChar char="●"/>
            </a:pPr>
            <a:r>
              <a:rPr lang="en-US" sz="3300"/>
              <a:t>BLH and stability effects on surface turbulence </a:t>
            </a:r>
            <a:endParaRPr sz="3300"/>
          </a:p>
          <a:p>
            <a:pPr indent="0" lvl="0" marL="609600" rtl="0" algn="l">
              <a:spcBef>
                <a:spcPts val="0"/>
              </a:spcBef>
              <a:spcAft>
                <a:spcPts val="0"/>
              </a:spcAft>
              <a:buNone/>
            </a:pPr>
            <a:r>
              <a:t/>
            </a:r>
            <a:endParaRPr sz="3300"/>
          </a:p>
          <a:p>
            <a:pPr indent="0" lvl="0" marL="609600" rtl="0" algn="l">
              <a:spcBef>
                <a:spcPts val="0"/>
              </a:spcBef>
              <a:spcAft>
                <a:spcPts val="0"/>
              </a:spcAft>
              <a:buNone/>
            </a:pPr>
            <a:r>
              <a:t/>
            </a:r>
            <a:endParaRPr sz="33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14" name="Google Shape;114;p16"/>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15" name="Google Shape;115;p1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16" name="Google Shape;116;p16"/>
          <p:cNvSpPr txBox="1"/>
          <p:nvPr/>
        </p:nvSpPr>
        <p:spPr>
          <a:xfrm>
            <a:off x="1317550" y="416650"/>
            <a:ext cx="6486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2800">
                <a:latin typeface="Calibri"/>
                <a:ea typeface="Calibri"/>
                <a:cs typeface="Calibri"/>
                <a:sym typeface="Calibri"/>
              </a:rPr>
              <a:t>“what the @$#? are we doing here”?</a:t>
            </a:r>
            <a:endParaRPr b="1" i="1" sz="2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7"/>
          <p:cNvSpPr txBox="1"/>
          <p:nvPr>
            <p:ph type="ctrTitle"/>
          </p:nvPr>
        </p:nvSpPr>
        <p:spPr>
          <a:xfrm>
            <a:off x="1524000" y="1122363"/>
            <a:ext cx="9144000" cy="2387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23" name="Google Shape;123;p17"/>
          <p:cNvSpPr txBox="1"/>
          <p:nvPr>
            <p:ph idx="1" type="subTitle"/>
          </p:nvPr>
        </p:nvSpPr>
        <p:spPr>
          <a:xfrm>
            <a:off x="1524000" y="3602038"/>
            <a:ext cx="9144000" cy="1655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24" name="Google Shape;124;p1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8"/>
          <p:cNvPicPr preferRelativeResize="0"/>
          <p:nvPr/>
        </p:nvPicPr>
        <p:blipFill rotWithShape="1">
          <a:blip r:embed="rId3">
            <a:alphaModFix/>
          </a:blip>
          <a:srcRect b="0" l="12659" r="38407" t="0"/>
          <a:stretch/>
        </p:blipFill>
        <p:spPr>
          <a:xfrm>
            <a:off x="0" y="28150"/>
            <a:ext cx="5833252" cy="6801699"/>
          </a:xfrm>
          <a:prstGeom prst="rect">
            <a:avLst/>
          </a:prstGeom>
          <a:noFill/>
          <a:ln cap="flat" cmpd="sng" w="9525">
            <a:solidFill>
              <a:schemeClr val="dk2"/>
            </a:solidFill>
            <a:prstDash val="solid"/>
            <a:round/>
            <a:headEnd len="sm" w="sm" type="none"/>
            <a:tailEnd len="sm" w="sm" type="none"/>
          </a:ln>
        </p:spPr>
      </p:pic>
      <p:grpSp>
        <p:nvGrpSpPr>
          <p:cNvPr id="131" name="Google Shape;131;p18"/>
          <p:cNvGrpSpPr/>
          <p:nvPr/>
        </p:nvGrpSpPr>
        <p:grpSpPr>
          <a:xfrm>
            <a:off x="1875325" y="90075"/>
            <a:ext cx="2719200" cy="4161350"/>
            <a:chOff x="1875325" y="90075"/>
            <a:chExt cx="2719200" cy="4161350"/>
          </a:xfrm>
        </p:grpSpPr>
        <p:sp>
          <p:nvSpPr>
            <p:cNvPr id="132" name="Google Shape;132;p18"/>
            <p:cNvSpPr/>
            <p:nvPr/>
          </p:nvSpPr>
          <p:spPr>
            <a:xfrm>
              <a:off x="3817525" y="90075"/>
              <a:ext cx="777000" cy="799500"/>
            </a:xfrm>
            <a:prstGeom prst="ellipse">
              <a:avLst/>
            </a:prstGeom>
            <a:solidFill>
              <a:srgbClr val="FF00FF">
                <a:alpha val="1595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3" name="Google Shape;133;p18"/>
            <p:cNvSpPr/>
            <p:nvPr/>
          </p:nvSpPr>
          <p:spPr>
            <a:xfrm>
              <a:off x="1875325" y="3451925"/>
              <a:ext cx="777000" cy="799500"/>
            </a:xfrm>
            <a:prstGeom prst="ellipse">
              <a:avLst/>
            </a:prstGeom>
            <a:solidFill>
              <a:srgbClr val="FF00FF">
                <a:alpha val="2405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34" name="Google Shape;134;p18"/>
          <p:cNvSpPr txBox="1"/>
          <p:nvPr/>
        </p:nvSpPr>
        <p:spPr>
          <a:xfrm>
            <a:off x="6013425" y="157650"/>
            <a:ext cx="620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5" name="Google Shape;135;p18"/>
          <p:cNvSpPr txBox="1"/>
          <p:nvPr/>
        </p:nvSpPr>
        <p:spPr>
          <a:xfrm>
            <a:off x="5833250" y="90075"/>
            <a:ext cx="6204900" cy="3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latin typeface="Calibri"/>
                <a:ea typeface="Calibri"/>
                <a:cs typeface="Calibri"/>
                <a:sym typeface="Calibri"/>
              </a:rPr>
              <a:t>Eddy covariance at 3 and 10 m</a:t>
            </a:r>
            <a:endParaRPr b="1"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LI-7500 DS for H2O and CO2</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Smartflux system with RM Young VRE Sonic</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EddyPro processing software</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10 Hz sampling, output 30 minute average</a:t>
            </a:r>
            <a:endParaRPr sz="2600">
              <a:latin typeface="Calibri"/>
              <a:ea typeface="Calibri"/>
              <a:cs typeface="Calibri"/>
              <a:sym typeface="Calibri"/>
            </a:endParaRPr>
          </a:p>
          <a:p>
            <a:pPr indent="0" lvl="0" marL="0" rtl="0" algn="l">
              <a:spcBef>
                <a:spcPts val="0"/>
              </a:spcBef>
              <a:spcAft>
                <a:spcPts val="0"/>
              </a:spcAft>
              <a:buNone/>
            </a:pPr>
            <a:r>
              <a:t/>
            </a:r>
            <a:endParaRPr sz="2600">
              <a:latin typeface="Calibri"/>
              <a:ea typeface="Calibri"/>
              <a:cs typeface="Calibri"/>
              <a:sym typeface="Calibri"/>
            </a:endParaRPr>
          </a:p>
          <a:p>
            <a:pPr indent="0" lvl="0" marL="0" rtl="0" algn="l">
              <a:spcBef>
                <a:spcPts val="0"/>
              </a:spcBef>
              <a:spcAft>
                <a:spcPts val="0"/>
              </a:spcAft>
              <a:buNone/>
            </a:pPr>
            <a:r>
              <a:rPr b="1" lang="en-US" sz="2600">
                <a:latin typeface="Calibri"/>
                <a:ea typeface="Calibri"/>
                <a:cs typeface="Calibri"/>
                <a:sym typeface="Calibri"/>
              </a:rPr>
              <a:t>EC Data Processing</a:t>
            </a:r>
            <a:endParaRPr b="1"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Block averaging</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Sensor separation</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frequency</a:t>
            </a:r>
            <a:r>
              <a:rPr lang="en-US" sz="2600">
                <a:latin typeface="Calibri"/>
                <a:ea typeface="Calibri"/>
                <a:cs typeface="Calibri"/>
                <a:sym typeface="Calibri"/>
              </a:rPr>
              <a:t> response</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Angle of Attack </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2-dimensional Coordinate rotation</a:t>
            </a:r>
            <a:endParaRPr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Will also compute using Planar Fit method</a:t>
            </a:r>
            <a:endParaRPr sz="2600">
              <a:latin typeface="Calibri"/>
              <a:ea typeface="Calibri"/>
              <a:cs typeface="Calibri"/>
              <a:sym typeface="Calibri"/>
            </a:endParaRPr>
          </a:p>
          <a:p>
            <a:pPr indent="0" lvl="0" marL="0" rtl="0" algn="l">
              <a:spcBef>
                <a:spcPts val="0"/>
              </a:spcBef>
              <a:spcAft>
                <a:spcPts val="0"/>
              </a:spcAft>
              <a:buNone/>
            </a:pPr>
            <a:r>
              <a:t/>
            </a:r>
            <a:endParaRPr sz="2600">
              <a:latin typeface="Calibri"/>
              <a:ea typeface="Calibri"/>
              <a:cs typeface="Calibri"/>
              <a:sym typeface="Calibri"/>
            </a:endParaRPr>
          </a:p>
          <a:p>
            <a:pPr indent="0" lvl="0" marL="0" rtl="0" algn="l">
              <a:spcBef>
                <a:spcPts val="0"/>
              </a:spcBef>
              <a:spcAft>
                <a:spcPts val="0"/>
              </a:spcAft>
              <a:buNone/>
            </a:pPr>
            <a:r>
              <a:rPr b="1" lang="en-US" sz="2600">
                <a:latin typeface="Calibri"/>
                <a:ea typeface="Calibri"/>
                <a:cs typeface="Calibri"/>
                <a:sym typeface="Calibri"/>
              </a:rPr>
              <a:t>Output</a:t>
            </a:r>
            <a:endParaRPr b="1" sz="2600">
              <a:latin typeface="Calibri"/>
              <a:ea typeface="Calibri"/>
              <a:cs typeface="Calibri"/>
              <a:sym typeface="Calibri"/>
            </a:endParaRPr>
          </a:p>
          <a:p>
            <a:pPr indent="0" lvl="0" marL="0" rtl="0" algn="l">
              <a:spcBef>
                <a:spcPts val="0"/>
              </a:spcBef>
              <a:spcAft>
                <a:spcPts val="0"/>
              </a:spcAft>
              <a:buNone/>
            </a:pPr>
            <a:r>
              <a:rPr lang="en-US" sz="2600">
                <a:latin typeface="Calibri"/>
                <a:ea typeface="Calibri"/>
                <a:cs typeface="Calibri"/>
                <a:sym typeface="Calibri"/>
              </a:rPr>
              <a:t>u</a:t>
            </a:r>
            <a:r>
              <a:rPr baseline="-25000" lang="en-US" sz="2600">
                <a:latin typeface="Calibri"/>
                <a:ea typeface="Calibri"/>
                <a:cs typeface="Calibri"/>
                <a:sym typeface="Calibri"/>
              </a:rPr>
              <a:t>*</a:t>
            </a:r>
            <a:r>
              <a:rPr lang="en-US" sz="2600">
                <a:latin typeface="Calibri"/>
                <a:ea typeface="Calibri"/>
                <a:cs typeface="Calibri"/>
                <a:sym typeface="Calibri"/>
              </a:rPr>
              <a:t>, CO</a:t>
            </a:r>
            <a:r>
              <a:rPr baseline="-25000" lang="en-US" sz="2600">
                <a:latin typeface="Calibri"/>
                <a:ea typeface="Calibri"/>
                <a:cs typeface="Calibri"/>
                <a:sym typeface="Calibri"/>
              </a:rPr>
              <a:t>2</a:t>
            </a:r>
            <a:r>
              <a:rPr lang="en-US" sz="2600">
                <a:latin typeface="Calibri"/>
                <a:ea typeface="Calibri"/>
                <a:cs typeface="Calibri"/>
                <a:sym typeface="Calibri"/>
              </a:rPr>
              <a:t> flux, H, LE, 𝛔</a:t>
            </a:r>
            <a:r>
              <a:rPr baseline="-25000" lang="en-US" sz="2600">
                <a:latin typeface="Calibri"/>
                <a:ea typeface="Calibri"/>
                <a:cs typeface="Calibri"/>
                <a:sym typeface="Calibri"/>
              </a:rPr>
              <a:t>u</a:t>
            </a:r>
            <a:r>
              <a:rPr lang="en-US" sz="2600">
                <a:latin typeface="Calibri"/>
                <a:ea typeface="Calibri"/>
                <a:cs typeface="Calibri"/>
                <a:sym typeface="Calibri"/>
              </a:rPr>
              <a:t>,</a:t>
            </a:r>
            <a:r>
              <a:rPr lang="en-US" sz="2600">
                <a:solidFill>
                  <a:schemeClr val="dk1"/>
                </a:solidFill>
                <a:latin typeface="Calibri"/>
                <a:ea typeface="Calibri"/>
                <a:cs typeface="Calibri"/>
                <a:sym typeface="Calibri"/>
              </a:rPr>
              <a:t>𝛔</a:t>
            </a:r>
            <a:r>
              <a:rPr baseline="-25000" lang="en-US" sz="2600">
                <a:solidFill>
                  <a:schemeClr val="dk1"/>
                </a:solidFill>
                <a:latin typeface="Calibri"/>
                <a:ea typeface="Calibri"/>
                <a:cs typeface="Calibri"/>
                <a:sym typeface="Calibri"/>
              </a:rPr>
              <a:t>v</a:t>
            </a:r>
            <a:r>
              <a:rPr lang="en-US" sz="2600">
                <a:solidFill>
                  <a:schemeClr val="dk1"/>
                </a:solidFill>
                <a:latin typeface="Calibri"/>
                <a:ea typeface="Calibri"/>
                <a:cs typeface="Calibri"/>
                <a:sym typeface="Calibri"/>
              </a:rPr>
              <a:t>,𝛔</a:t>
            </a:r>
            <a:r>
              <a:rPr baseline="-25000" lang="en-US" sz="2600">
                <a:solidFill>
                  <a:schemeClr val="dk1"/>
                </a:solidFill>
                <a:latin typeface="Calibri"/>
                <a:ea typeface="Calibri"/>
                <a:cs typeface="Calibri"/>
                <a:sym typeface="Calibri"/>
              </a:rPr>
              <a:t>w</a:t>
            </a:r>
            <a:r>
              <a:rPr lang="en-US" sz="2600">
                <a:solidFill>
                  <a:schemeClr val="dk1"/>
                </a:solidFill>
                <a:latin typeface="Calibri"/>
                <a:ea typeface="Calibri"/>
                <a:cs typeface="Calibri"/>
                <a:sym typeface="Calibri"/>
              </a:rPr>
              <a:t> →→TKE, z</a:t>
            </a:r>
            <a:r>
              <a:rPr baseline="-25000" lang="en-US" sz="2600">
                <a:solidFill>
                  <a:schemeClr val="dk1"/>
                </a:solidFill>
                <a:latin typeface="Calibri"/>
                <a:ea typeface="Calibri"/>
                <a:cs typeface="Calibri"/>
                <a:sym typeface="Calibri"/>
              </a:rPr>
              <a:t>0</a:t>
            </a:r>
            <a:endParaRPr baseline="-25000" sz="2600">
              <a:latin typeface="Calibri"/>
              <a:ea typeface="Calibri"/>
              <a:cs typeface="Calibri"/>
              <a:sym typeface="Calibri"/>
            </a:endParaRPr>
          </a:p>
          <a:p>
            <a:pPr indent="0" lvl="0" marL="0" rtl="0" algn="l">
              <a:spcBef>
                <a:spcPts val="0"/>
              </a:spcBef>
              <a:spcAft>
                <a:spcPts val="0"/>
              </a:spcAft>
              <a:buNone/>
            </a:pPr>
            <a:r>
              <a:t/>
            </a:r>
            <a:endParaRPr sz="26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4/4/23</a:t>
            </a:r>
            <a:endParaRPr/>
          </a:p>
        </p:txBody>
      </p:sp>
      <p:sp>
        <p:nvSpPr>
          <p:cNvPr id="141" name="Google Shape;141;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Air Resources Laboratory</a:t>
            </a:r>
            <a:endParaRPr/>
          </a:p>
        </p:txBody>
      </p:sp>
      <p:sp>
        <p:nvSpPr>
          <p:cNvPr id="142" name="Google Shape;142;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descr="sonicsmoke-cropped.jpg" id="143" name="Google Shape;143;p19"/>
          <p:cNvPicPr preferRelativeResize="0"/>
          <p:nvPr/>
        </p:nvPicPr>
        <p:blipFill rotWithShape="1">
          <a:blip r:embed="rId3">
            <a:alphaModFix/>
          </a:blip>
          <a:srcRect b="0" l="0" r="0" t="0"/>
          <a:stretch/>
        </p:blipFill>
        <p:spPr>
          <a:xfrm>
            <a:off x="838200" y="2322164"/>
            <a:ext cx="3962400" cy="3463910"/>
          </a:xfrm>
          <a:prstGeom prst="rect">
            <a:avLst/>
          </a:prstGeom>
          <a:noFill/>
          <a:ln>
            <a:noFill/>
          </a:ln>
        </p:spPr>
      </p:pic>
      <p:sp>
        <p:nvSpPr>
          <p:cNvPr id="144" name="Google Shape;144;p19"/>
          <p:cNvSpPr txBox="1"/>
          <p:nvPr/>
        </p:nvSpPr>
        <p:spPr>
          <a:xfrm>
            <a:off x="838200" y="228600"/>
            <a:ext cx="102057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Angle of Attack - The angle of  the vertical wind relative to the horizontal component. Non-orthogonal sonic configurations have been shown to underestimate the vertical wind component ranging from 5 - 15%. </a:t>
            </a:r>
            <a:endParaRPr/>
          </a:p>
        </p:txBody>
      </p:sp>
      <p:sp>
        <p:nvSpPr>
          <p:cNvPr id="145" name="Google Shape;145;p19"/>
          <p:cNvSpPr txBox="1"/>
          <p:nvPr/>
        </p:nvSpPr>
        <p:spPr>
          <a:xfrm>
            <a:off x="5073025" y="2105775"/>
            <a:ext cx="7047600" cy="41868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Calibri"/>
                <a:ea typeface="Calibri"/>
                <a:cs typeface="Calibri"/>
                <a:sym typeface="Calibri"/>
              </a:rPr>
              <a:t>Nakai, T 2012. Ag and Forest Met. Gill R2, 				</a:t>
            </a:r>
            <a:r>
              <a:rPr b="1" lang="en-US" sz="2000">
                <a:latin typeface="Calibri"/>
                <a:ea typeface="Calibri"/>
                <a:cs typeface="Calibri"/>
                <a:sym typeface="Calibri"/>
              </a:rPr>
              <a:t>10 - 14%</a:t>
            </a:r>
            <a:endParaRPr b="1"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Kochendorfer,J. 2014, Bound. Lay Met. RMY 81000VRE, 	</a:t>
            </a:r>
            <a:r>
              <a:rPr b="1" lang="en-US" sz="2000">
                <a:latin typeface="Calibri"/>
                <a:ea typeface="Calibri"/>
                <a:cs typeface="Calibri"/>
                <a:sym typeface="Calibri"/>
              </a:rPr>
              <a:t>10 - 15%</a:t>
            </a:r>
            <a:endParaRPr b="1"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Frank, J. 2016. JTEC. CSAT3, 							  </a:t>
            </a:r>
            <a:r>
              <a:rPr b="1" lang="en-US" sz="2000">
                <a:latin typeface="Calibri"/>
                <a:ea typeface="Calibri"/>
                <a:cs typeface="Calibri"/>
                <a:sym typeface="Calibri"/>
              </a:rPr>
              <a:t>8 - 10%</a:t>
            </a:r>
            <a:endParaRPr b="1"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Horst, T. 2015. CSAT3, 									    </a:t>
            </a:r>
            <a:r>
              <a:rPr b="1" lang="en-US" sz="2000">
                <a:latin typeface="Calibri"/>
                <a:ea typeface="Calibri"/>
                <a:cs typeface="Calibri"/>
                <a:sym typeface="Calibri"/>
              </a:rPr>
              <a:t>4 - 5%</a:t>
            </a:r>
            <a:endParaRPr b="1"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Thomas, T. (M.Sc 2017)    CSAT, Gill R3, Gill R50         		    </a:t>
            </a:r>
            <a:r>
              <a:rPr b="1" lang="en-US" sz="2000">
                <a:latin typeface="Calibri"/>
                <a:ea typeface="Calibri"/>
                <a:cs typeface="Calibri"/>
                <a:sym typeface="Calibri"/>
              </a:rPr>
              <a:t>~ 10%</a:t>
            </a:r>
            <a:endParaRPr b="1"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Pena, A. 2019. Atmos Meas. Tech, CSAT3, METEK-1 	 	    </a:t>
            </a:r>
            <a:r>
              <a:rPr b="1" lang="en-US" sz="2000">
                <a:latin typeface="Calibri"/>
                <a:ea typeface="Calibri"/>
                <a:cs typeface="Calibri"/>
                <a:sym typeface="Calibri"/>
              </a:rPr>
              <a:t>~ 10%</a:t>
            </a:r>
            <a:endParaRPr b="1"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US" sz="2000" u="sng">
                <a:solidFill>
                  <a:schemeClr val="hlink"/>
                </a:solidFill>
                <a:latin typeface="Calibri"/>
                <a:ea typeface="Calibri"/>
                <a:cs typeface="Calibri"/>
                <a:sym typeface="Calibri"/>
                <a:hlinkClick r:id="rId4"/>
              </a:rPr>
              <a:t>http://https://www.apptech.com/wp-content/uploads/2016/08/Evolution-of-Sonic-Anemometry.pdf</a:t>
            </a:r>
            <a:endParaRPr sz="20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https://www.apptech.com/wp-content/uploads/2016/04/Flow-Distortion-Errors-in-a-non-orthogonal-Sonic-Anemometer-1.pdf</a:t>
            </a:r>
            <a:endParaRPr sz="2000">
              <a:latin typeface="Calibri"/>
              <a:ea typeface="Calibri"/>
              <a:cs typeface="Calibri"/>
              <a:sym typeface="Calibri"/>
            </a:endParaRPr>
          </a:p>
        </p:txBody>
      </p:sp>
      <p:sp>
        <p:nvSpPr>
          <p:cNvPr id="146" name="Google Shape;146;p19"/>
          <p:cNvSpPr txBox="1"/>
          <p:nvPr/>
        </p:nvSpPr>
        <p:spPr>
          <a:xfrm>
            <a:off x="5204625" y="1854525"/>
            <a:ext cx="1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0"/>
          <p:cNvPicPr preferRelativeResize="0"/>
          <p:nvPr/>
        </p:nvPicPr>
        <p:blipFill rotWithShape="1">
          <a:blip r:embed="rId3">
            <a:alphaModFix/>
          </a:blip>
          <a:srcRect b="13958" l="0" r="0" t="10180"/>
          <a:stretch/>
        </p:blipFill>
        <p:spPr>
          <a:xfrm>
            <a:off x="0" y="0"/>
            <a:ext cx="5085043" cy="6857999"/>
          </a:xfrm>
          <a:prstGeom prst="rect">
            <a:avLst/>
          </a:prstGeom>
          <a:noFill/>
          <a:ln>
            <a:noFill/>
          </a:ln>
        </p:spPr>
      </p:pic>
      <p:grpSp>
        <p:nvGrpSpPr>
          <p:cNvPr id="153" name="Google Shape;153;p20"/>
          <p:cNvGrpSpPr/>
          <p:nvPr/>
        </p:nvGrpSpPr>
        <p:grpSpPr>
          <a:xfrm>
            <a:off x="1399875" y="280900"/>
            <a:ext cx="2213400" cy="4525725"/>
            <a:chOff x="1399875" y="280900"/>
            <a:chExt cx="2213400" cy="4525725"/>
          </a:xfrm>
        </p:grpSpPr>
        <p:sp>
          <p:nvSpPr>
            <p:cNvPr id="154" name="Google Shape;154;p20"/>
            <p:cNvSpPr/>
            <p:nvPr/>
          </p:nvSpPr>
          <p:spPr>
            <a:xfrm>
              <a:off x="1399875" y="2285275"/>
              <a:ext cx="993000" cy="1005000"/>
            </a:xfrm>
            <a:prstGeom prst="ellipse">
              <a:avLst/>
            </a:prstGeom>
            <a:solidFill>
              <a:srgbClr val="FF0000">
                <a:alpha val="2549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5" name="Google Shape;155;p20"/>
            <p:cNvSpPr/>
            <p:nvPr/>
          </p:nvSpPr>
          <p:spPr>
            <a:xfrm>
              <a:off x="2620275" y="3801625"/>
              <a:ext cx="993000" cy="1005000"/>
            </a:xfrm>
            <a:prstGeom prst="ellipse">
              <a:avLst/>
            </a:prstGeom>
            <a:solidFill>
              <a:srgbClr val="FF0000">
                <a:alpha val="2549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6" name="Google Shape;156;p20"/>
            <p:cNvSpPr/>
            <p:nvPr/>
          </p:nvSpPr>
          <p:spPr>
            <a:xfrm>
              <a:off x="2153575" y="280900"/>
              <a:ext cx="993000" cy="1005000"/>
            </a:xfrm>
            <a:prstGeom prst="ellipse">
              <a:avLst/>
            </a:prstGeom>
            <a:solidFill>
              <a:srgbClr val="FF0000">
                <a:alpha val="2549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57" name="Google Shape;157;p20"/>
          <p:cNvSpPr txBox="1"/>
          <p:nvPr/>
        </p:nvSpPr>
        <p:spPr>
          <a:xfrm>
            <a:off x="5587500" y="275175"/>
            <a:ext cx="191400" cy="59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8" name="Google Shape;158;p20"/>
          <p:cNvSpPr txBox="1"/>
          <p:nvPr/>
        </p:nvSpPr>
        <p:spPr>
          <a:xfrm>
            <a:off x="5336250" y="266475"/>
            <a:ext cx="6221700" cy="712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latin typeface="Calibri"/>
                <a:ea typeface="Calibri"/>
                <a:cs typeface="Calibri"/>
                <a:sym typeface="Calibri"/>
              </a:rPr>
              <a:t>3 level profile system</a:t>
            </a:r>
            <a:endParaRPr b="1" sz="31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rPr lang="en-US" sz="2800">
                <a:latin typeface="Calibri"/>
                <a:ea typeface="Calibri"/>
                <a:cs typeface="Calibri"/>
                <a:sym typeface="Calibri"/>
              </a:rPr>
              <a:t>Air temperature (2 PRT’s each level in aspirated shield) and wind speed and direction RM Young propeller anemometer</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rPr lang="en-US" sz="2800">
                <a:latin typeface="Calibri"/>
                <a:ea typeface="Calibri"/>
                <a:cs typeface="Calibri"/>
                <a:sym typeface="Calibri"/>
              </a:rPr>
              <a:t>4 component net radiometer (Hukseflux NR01), SW_in, SW_out, LW_in, LW_out, and PAR_in, PAR_out. </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rPr lang="en-US" sz="2800">
                <a:latin typeface="Calibri"/>
                <a:ea typeface="Calibri"/>
                <a:cs typeface="Calibri"/>
                <a:sym typeface="Calibri"/>
              </a:rPr>
              <a:t>3 downward looking IRT’s (infrared radiometric temperature) Apogee SS-111.</a:t>
            </a:r>
            <a:endParaRPr sz="2800">
              <a:latin typeface="Calibri"/>
              <a:ea typeface="Calibri"/>
              <a:cs typeface="Calibri"/>
              <a:sym typeface="Calibri"/>
            </a:endParaRPr>
          </a:p>
          <a:p>
            <a:pPr indent="0" lvl="0" marL="0" rtl="0" algn="l">
              <a:spcBef>
                <a:spcPts val="0"/>
              </a:spcBef>
              <a:spcAft>
                <a:spcPts val="0"/>
              </a:spcAft>
              <a:buNone/>
            </a:pPr>
            <a:r>
              <a:rPr lang="en-US" sz="2800">
                <a:latin typeface="Calibri"/>
                <a:ea typeface="Calibri"/>
                <a:cs typeface="Calibri"/>
                <a:sym typeface="Calibri"/>
              </a:rPr>
              <a:t>(using paper by Thakur et al in  </a:t>
            </a:r>
            <a:r>
              <a:rPr lang="en-US" sz="2800" u="sng">
                <a:solidFill>
                  <a:schemeClr val="hlink"/>
                </a:solidFill>
                <a:latin typeface="Calibri"/>
                <a:ea typeface="Calibri"/>
                <a:cs typeface="Calibri"/>
                <a:sym typeface="Calibri"/>
                <a:hlinkClick r:id="rId4"/>
              </a:rPr>
              <a:t>www.nature.com/scientificreports/</a:t>
            </a:r>
            <a:r>
              <a:rPr lang="en-US" sz="2800">
                <a:latin typeface="Calibri"/>
                <a:ea typeface="Calibri"/>
                <a:cs typeface="Calibri"/>
                <a:sym typeface="Calibri"/>
              </a:rPr>
              <a:t> to determine surface emissivity </a:t>
            </a:r>
            <a:endParaRPr sz="2800">
              <a:latin typeface="Calibri"/>
              <a:ea typeface="Calibri"/>
              <a:cs typeface="Calibri"/>
              <a:sym typeface="Calibri"/>
            </a:endParaRPr>
          </a:p>
        </p:txBody>
      </p:sp>
      <p:sp>
        <p:nvSpPr>
          <p:cNvPr id="159" name="Google Shape;159;p20"/>
          <p:cNvSpPr/>
          <p:nvPr/>
        </p:nvSpPr>
        <p:spPr>
          <a:xfrm>
            <a:off x="3062975" y="3649200"/>
            <a:ext cx="1005000" cy="370800"/>
          </a:xfrm>
          <a:prstGeom prst="ellipse">
            <a:avLst/>
          </a:prstGeom>
          <a:solidFill>
            <a:srgbClr val="FF9900">
              <a:alpha val="2785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0" name="Google Shape;160;p20"/>
          <p:cNvSpPr/>
          <p:nvPr/>
        </p:nvSpPr>
        <p:spPr>
          <a:xfrm>
            <a:off x="1782875" y="502575"/>
            <a:ext cx="1280100" cy="370800"/>
          </a:xfrm>
          <a:prstGeom prst="roundRect">
            <a:avLst>
              <a:gd fmla="val 16667" name="adj"/>
            </a:avLst>
          </a:prstGeom>
          <a:solidFill>
            <a:srgbClr val="FF0000">
              <a:alpha val="2405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3"/>
                                        </p:tgtEl>
                                      </p:cBhvr>
                                    </p:animEffect>
                                    <p:set>
                                      <p:cBhvr>
                                        <p:cTn dur="1" fill="hold">
                                          <p:stCondLst>
                                            <p:cond delay="1000"/>
                                          </p:stCondLst>
                                        </p:cTn>
                                        <p:tgtEl>
                                          <p:spTgt spid="1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graphicFrame>
        <p:nvGraphicFramePr>
          <p:cNvPr id="165" name="Google Shape;165;p21"/>
          <p:cNvGraphicFramePr/>
          <p:nvPr/>
        </p:nvGraphicFramePr>
        <p:xfrm>
          <a:off x="812800" y="990600"/>
          <a:ext cx="3000000" cy="3000000"/>
        </p:xfrm>
        <a:graphic>
          <a:graphicData uri="http://schemas.openxmlformats.org/drawingml/2006/table">
            <a:tbl>
              <a:tblPr bandRow="1" firstCol="1" firstRow="1">
                <a:noFill/>
                <a:tableStyleId>{17913E1A-54F4-4E4E-A960-1B3DC57DDB5E}</a:tableStyleId>
              </a:tblPr>
              <a:tblGrid>
                <a:gridCol w="4796125"/>
                <a:gridCol w="6075075"/>
              </a:tblGrid>
              <a:tr h="685300">
                <a:tc>
                  <a:txBody>
                    <a:bodyPr/>
                    <a:lstStyle/>
                    <a:p>
                      <a:pPr indent="0" lvl="0" marL="0" marR="0" rtl="0" algn="ctr">
                        <a:lnSpc>
                          <a:spcPct val="115000"/>
                        </a:lnSpc>
                        <a:spcBef>
                          <a:spcPts val="0"/>
                        </a:spcBef>
                        <a:spcAft>
                          <a:spcPts val="0"/>
                        </a:spcAft>
                        <a:buNone/>
                      </a:pPr>
                      <a:r>
                        <a:rPr lang="en-US" sz="2800" u="none" cap="none" strike="noStrike">
                          <a:solidFill>
                            <a:schemeClr val="dk1"/>
                          </a:solidFill>
                          <a:latin typeface="Arial"/>
                          <a:ea typeface="Arial"/>
                          <a:cs typeface="Arial"/>
                          <a:sym typeface="Arial"/>
                        </a:rPr>
                        <a:t>Sensors</a:t>
                      </a:r>
                      <a:endParaRPr sz="2800" u="none" cap="none" strike="noStrike">
                        <a:solidFill>
                          <a:srgbClr val="000000"/>
                        </a:solidFill>
                        <a:latin typeface="Arial"/>
                        <a:ea typeface="Arial"/>
                        <a:cs typeface="Arial"/>
                        <a:sym typeface="Arial"/>
                      </a:endParaRPr>
                    </a:p>
                  </a:txBody>
                  <a:tcPr marT="0" marB="0" marR="46125" marL="46125"/>
                </a:tc>
                <a:tc>
                  <a:txBody>
                    <a:bodyPr/>
                    <a:lstStyle/>
                    <a:p>
                      <a:pPr indent="0" lvl="0" marL="0" marR="0" rtl="0" algn="ctr">
                        <a:lnSpc>
                          <a:spcPct val="115000"/>
                        </a:lnSpc>
                        <a:spcBef>
                          <a:spcPts val="0"/>
                        </a:spcBef>
                        <a:spcAft>
                          <a:spcPts val="0"/>
                        </a:spcAft>
                        <a:buNone/>
                      </a:pPr>
                      <a:r>
                        <a:rPr lang="en-US" sz="2800" u="none" cap="none" strike="noStrike">
                          <a:latin typeface="Arial"/>
                          <a:ea typeface="Arial"/>
                          <a:cs typeface="Arial"/>
                          <a:sym typeface="Arial"/>
                        </a:rPr>
                        <a:t>Hukseflux 4 component net radiometer, LICOR PAR</a:t>
                      </a:r>
                      <a:r>
                        <a:rPr lang="en-US" sz="2800">
                          <a:latin typeface="Arial"/>
                          <a:ea typeface="Arial"/>
                          <a:cs typeface="Arial"/>
                          <a:sym typeface="Arial"/>
                        </a:rPr>
                        <a:t>, IRT, Ta, Ws</a:t>
                      </a:r>
                      <a:endParaRPr sz="2800" u="none" cap="none" strike="noStrike">
                        <a:latin typeface="Arial"/>
                        <a:ea typeface="Arial"/>
                        <a:cs typeface="Arial"/>
                        <a:sym typeface="Arial"/>
                      </a:endParaRPr>
                    </a:p>
                    <a:p>
                      <a:pPr indent="0" lvl="0" marL="0" marR="0" rtl="0" algn="ctr">
                        <a:lnSpc>
                          <a:spcPct val="115000"/>
                        </a:lnSpc>
                        <a:spcBef>
                          <a:spcPts val="0"/>
                        </a:spcBef>
                        <a:spcAft>
                          <a:spcPts val="0"/>
                        </a:spcAft>
                        <a:buNone/>
                      </a:pPr>
                      <a:r>
                        <a:t/>
                      </a:r>
                      <a:endParaRPr sz="2800" u="none" cap="none" strike="noStrike">
                        <a:solidFill>
                          <a:srgbClr val="000000"/>
                        </a:solidFill>
                        <a:latin typeface="Arial"/>
                        <a:ea typeface="Arial"/>
                        <a:cs typeface="Arial"/>
                        <a:sym typeface="Arial"/>
                      </a:endParaRPr>
                    </a:p>
                  </a:txBody>
                  <a:tcPr marT="0" marB="0" marR="46125" marL="46125"/>
                </a:tc>
              </a:tr>
              <a:tr h="256275">
                <a:tc>
                  <a:txBody>
                    <a:bodyPr/>
                    <a:lstStyle/>
                    <a:p>
                      <a:pPr indent="0" lvl="0" marL="0" marR="0" rtl="0" algn="ctr">
                        <a:lnSpc>
                          <a:spcPct val="115000"/>
                        </a:lnSpc>
                        <a:spcBef>
                          <a:spcPts val="0"/>
                        </a:spcBef>
                        <a:spcAft>
                          <a:spcPts val="0"/>
                        </a:spcAft>
                        <a:buNone/>
                      </a:pPr>
                      <a:r>
                        <a:rPr b="1" lang="en-US" sz="2800" u="none" cap="none" strike="noStrike">
                          <a:solidFill>
                            <a:schemeClr val="dk1"/>
                          </a:solidFill>
                          <a:latin typeface="Arial"/>
                          <a:ea typeface="Arial"/>
                          <a:cs typeface="Arial"/>
                          <a:sym typeface="Arial"/>
                        </a:rPr>
                        <a:t>Sample heights</a:t>
                      </a:r>
                      <a:endParaRPr sz="2800" u="none" cap="none" strike="noStrike">
                        <a:solidFill>
                          <a:srgbClr val="000000"/>
                        </a:solidFill>
                        <a:latin typeface="Arial"/>
                        <a:ea typeface="Arial"/>
                        <a:cs typeface="Arial"/>
                        <a:sym typeface="Arial"/>
                      </a:endParaRPr>
                    </a:p>
                  </a:txBody>
                  <a:tcPr marT="0" marB="0" marR="46125" marL="46125"/>
                </a:tc>
                <a:tc>
                  <a:txBody>
                    <a:bodyPr/>
                    <a:lstStyle/>
                    <a:p>
                      <a:pPr indent="0" lvl="0" marL="0" marR="0" rtl="0" algn="ctr">
                        <a:lnSpc>
                          <a:spcPct val="115000"/>
                        </a:lnSpc>
                        <a:spcBef>
                          <a:spcPts val="0"/>
                        </a:spcBef>
                        <a:spcAft>
                          <a:spcPts val="0"/>
                        </a:spcAft>
                        <a:buNone/>
                      </a:pPr>
                      <a:r>
                        <a:rPr lang="en-US" sz="2800" u="none" cap="none" strike="noStrike">
                          <a:solidFill>
                            <a:schemeClr val="dk1"/>
                          </a:solidFill>
                          <a:latin typeface="Arial"/>
                          <a:ea typeface="Arial"/>
                          <a:cs typeface="Arial"/>
                          <a:sym typeface="Arial"/>
                        </a:rPr>
                        <a:t>~ 3 m, 5m</a:t>
                      </a:r>
                      <a:r>
                        <a:rPr lang="en-US" sz="2800">
                          <a:latin typeface="Arial"/>
                          <a:ea typeface="Arial"/>
                          <a:cs typeface="Arial"/>
                          <a:sym typeface="Arial"/>
                        </a:rPr>
                        <a:t>, 10 m </a:t>
                      </a:r>
                      <a:endParaRPr sz="2800" u="none" cap="none" strike="noStrike">
                        <a:solidFill>
                          <a:srgbClr val="000000"/>
                        </a:solidFill>
                        <a:latin typeface="Arial"/>
                        <a:ea typeface="Arial"/>
                        <a:cs typeface="Arial"/>
                        <a:sym typeface="Arial"/>
                      </a:endParaRPr>
                    </a:p>
                  </a:txBody>
                  <a:tcPr marT="0" marB="0" marR="46125" marL="46125"/>
                </a:tc>
              </a:tr>
              <a:tr h="258600">
                <a:tc>
                  <a:txBody>
                    <a:bodyPr/>
                    <a:lstStyle/>
                    <a:p>
                      <a:pPr indent="0" lvl="0" marL="0" marR="0" rtl="0" algn="ctr">
                        <a:lnSpc>
                          <a:spcPct val="115000"/>
                        </a:lnSpc>
                        <a:spcBef>
                          <a:spcPts val="0"/>
                        </a:spcBef>
                        <a:spcAft>
                          <a:spcPts val="0"/>
                        </a:spcAft>
                        <a:buNone/>
                      </a:pPr>
                      <a:r>
                        <a:rPr b="1" lang="en-US" sz="2800" u="none" cap="none" strike="noStrike">
                          <a:solidFill>
                            <a:schemeClr val="dk1"/>
                          </a:solidFill>
                          <a:latin typeface="Arial"/>
                          <a:ea typeface="Arial"/>
                          <a:cs typeface="Arial"/>
                          <a:sym typeface="Arial"/>
                        </a:rPr>
                        <a:t>Sample rate</a:t>
                      </a:r>
                      <a:endParaRPr sz="2800" u="none" cap="none" strike="noStrike">
                        <a:solidFill>
                          <a:srgbClr val="000000"/>
                        </a:solidFill>
                        <a:latin typeface="Arial"/>
                        <a:ea typeface="Arial"/>
                        <a:cs typeface="Arial"/>
                        <a:sym typeface="Arial"/>
                      </a:endParaRPr>
                    </a:p>
                  </a:txBody>
                  <a:tcPr marT="0" marB="0" marR="46125" marL="46125"/>
                </a:tc>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Arial"/>
                          <a:ea typeface="Arial"/>
                          <a:cs typeface="Arial"/>
                          <a:sym typeface="Arial"/>
                        </a:rPr>
                        <a:t>5 sec </a:t>
                      </a:r>
                      <a:endParaRPr sz="2800" u="none" cap="none" strike="noStrike">
                        <a:solidFill>
                          <a:srgbClr val="000000"/>
                        </a:solidFill>
                        <a:latin typeface="Arial"/>
                        <a:ea typeface="Arial"/>
                        <a:cs typeface="Arial"/>
                        <a:sym typeface="Arial"/>
                      </a:endParaRPr>
                    </a:p>
                  </a:txBody>
                  <a:tcPr marT="0" marB="0" marR="46125" marL="46125"/>
                </a:tc>
              </a:tr>
              <a:tr h="237925">
                <a:tc>
                  <a:txBody>
                    <a:bodyPr/>
                    <a:lstStyle/>
                    <a:p>
                      <a:pPr indent="0" lvl="0" marL="0" marR="0" rtl="0" algn="ctr">
                        <a:lnSpc>
                          <a:spcPct val="115000"/>
                        </a:lnSpc>
                        <a:spcBef>
                          <a:spcPts val="0"/>
                        </a:spcBef>
                        <a:spcAft>
                          <a:spcPts val="0"/>
                        </a:spcAft>
                        <a:buNone/>
                      </a:pPr>
                      <a:r>
                        <a:rPr lang="en-US" sz="2800" u="none" cap="none" strike="noStrike">
                          <a:solidFill>
                            <a:schemeClr val="dk1"/>
                          </a:solidFill>
                          <a:latin typeface="Arial"/>
                          <a:ea typeface="Arial"/>
                          <a:cs typeface="Arial"/>
                          <a:sym typeface="Arial"/>
                        </a:rPr>
                        <a:t>Averaging period</a:t>
                      </a:r>
                      <a:endParaRPr sz="2800" u="none" cap="none" strike="noStrike">
                        <a:solidFill>
                          <a:srgbClr val="000000"/>
                        </a:solidFill>
                        <a:latin typeface="Arial"/>
                        <a:ea typeface="Arial"/>
                        <a:cs typeface="Arial"/>
                        <a:sym typeface="Arial"/>
                      </a:endParaRPr>
                    </a:p>
                  </a:txBody>
                  <a:tcPr marT="0" marB="0" marR="46125" marL="46125"/>
                </a:tc>
                <a:tc>
                  <a:txBody>
                    <a:bodyPr/>
                    <a:lstStyle/>
                    <a:p>
                      <a:pPr indent="0" lvl="0" marL="0" marR="0" rtl="0" algn="ctr">
                        <a:lnSpc>
                          <a:spcPct val="115000"/>
                        </a:lnSpc>
                        <a:spcBef>
                          <a:spcPts val="0"/>
                        </a:spcBef>
                        <a:spcAft>
                          <a:spcPts val="0"/>
                        </a:spcAft>
                        <a:buNone/>
                      </a:pPr>
                      <a:r>
                        <a:rPr lang="en-US" sz="2800" u="none" cap="none" strike="noStrike">
                          <a:solidFill>
                            <a:schemeClr val="dk1"/>
                          </a:solidFill>
                          <a:latin typeface="Arial"/>
                          <a:ea typeface="Arial"/>
                          <a:cs typeface="Arial"/>
                          <a:sym typeface="Arial"/>
                        </a:rPr>
                        <a:t>1 min</a:t>
                      </a:r>
                      <a:endParaRPr sz="2800" u="none" cap="none" strike="noStrike">
                        <a:solidFill>
                          <a:srgbClr val="000000"/>
                        </a:solidFill>
                        <a:latin typeface="Arial"/>
                        <a:ea typeface="Arial"/>
                        <a:cs typeface="Arial"/>
                        <a:sym typeface="Arial"/>
                      </a:endParaRPr>
                    </a:p>
                  </a:txBody>
                  <a:tcPr marT="0" marB="0" marR="46125" marL="46125"/>
                </a:tc>
              </a:tr>
              <a:tr h="412675">
                <a:tc>
                  <a:txBody>
                    <a:bodyPr/>
                    <a:lstStyle/>
                    <a:p>
                      <a:pPr indent="0" lvl="0" marL="0" marR="0" rtl="0" algn="ctr">
                        <a:lnSpc>
                          <a:spcPct val="115000"/>
                        </a:lnSpc>
                        <a:spcBef>
                          <a:spcPts val="0"/>
                        </a:spcBef>
                        <a:spcAft>
                          <a:spcPts val="0"/>
                        </a:spcAft>
                        <a:buNone/>
                      </a:pPr>
                      <a:r>
                        <a:rPr b="1" lang="en-US" sz="2800" u="none" cap="none" strike="noStrike">
                          <a:solidFill>
                            <a:schemeClr val="dk1"/>
                          </a:solidFill>
                          <a:latin typeface="Arial"/>
                          <a:ea typeface="Arial"/>
                          <a:cs typeface="Arial"/>
                          <a:sym typeface="Arial"/>
                        </a:rPr>
                        <a:t>Measured quantities </a:t>
                      </a:r>
                      <a:endParaRPr sz="2800" u="none" cap="none" strike="noStrike">
                        <a:solidFill>
                          <a:srgbClr val="000000"/>
                        </a:solidFill>
                        <a:latin typeface="Arial"/>
                        <a:ea typeface="Arial"/>
                        <a:cs typeface="Arial"/>
                        <a:sym typeface="Arial"/>
                      </a:endParaRPr>
                    </a:p>
                  </a:txBody>
                  <a:tcPr marT="0" marB="0" marR="46125" marL="46125"/>
                </a:tc>
                <a:tc>
                  <a:txBody>
                    <a:bodyPr/>
                    <a:lstStyle/>
                    <a:p>
                      <a:pPr indent="0" lvl="0" marL="0" marR="0" rtl="0" algn="ctr">
                        <a:lnSpc>
                          <a:spcPct val="115000"/>
                        </a:lnSpc>
                        <a:spcBef>
                          <a:spcPts val="0"/>
                        </a:spcBef>
                        <a:spcAft>
                          <a:spcPts val="0"/>
                        </a:spcAft>
                        <a:buNone/>
                      </a:pPr>
                      <a:r>
                        <a:rPr lang="en-US" sz="2800" u="none" cap="none" strike="noStrike">
                          <a:solidFill>
                            <a:schemeClr val="dk1"/>
                          </a:solidFill>
                          <a:latin typeface="Arial"/>
                          <a:ea typeface="Arial"/>
                          <a:cs typeface="Arial"/>
                          <a:sym typeface="Arial"/>
                        </a:rPr>
                        <a:t>SW</a:t>
                      </a:r>
                      <a:r>
                        <a:rPr b="0" i="0" lang="en-US" sz="1800" u="none" cap="none" strike="noStrike">
                          <a:solidFill>
                            <a:schemeClr val="dk1"/>
                          </a:solidFill>
                          <a:latin typeface="Noto Sans Symbols"/>
                          <a:ea typeface="Noto Sans Symbols"/>
                          <a:cs typeface="Noto Sans Symbols"/>
                          <a:sym typeface="Noto Sans Symbols"/>
                        </a:rPr>
                        <a:t>🡻</a:t>
                      </a:r>
                      <a:r>
                        <a:rPr lang="en-US" sz="2800" u="none" cap="none" strike="noStrike">
                          <a:solidFill>
                            <a:schemeClr val="dk1"/>
                          </a:solidFill>
                          <a:latin typeface="Arial"/>
                          <a:ea typeface="Arial"/>
                          <a:cs typeface="Arial"/>
                          <a:sym typeface="Arial"/>
                        </a:rPr>
                        <a:t>,SW</a:t>
                      </a:r>
                      <a:r>
                        <a:rPr lang="en-US" sz="1800" u="none" cap="none" strike="noStrike">
                          <a:solidFill>
                            <a:schemeClr val="dk1"/>
                          </a:solidFill>
                          <a:latin typeface="Noto Sans Symbols"/>
                          <a:ea typeface="Noto Sans Symbols"/>
                          <a:cs typeface="Noto Sans Symbols"/>
                          <a:sym typeface="Noto Sans Symbols"/>
                        </a:rPr>
                        <a:t>🡹</a:t>
                      </a:r>
                      <a:r>
                        <a:rPr lang="en-US" sz="2800" u="none" cap="none" strike="noStrike">
                          <a:solidFill>
                            <a:schemeClr val="dk1"/>
                          </a:solidFill>
                          <a:latin typeface="Arial"/>
                          <a:ea typeface="Arial"/>
                          <a:cs typeface="Arial"/>
                          <a:sym typeface="Arial"/>
                        </a:rPr>
                        <a:t>,LW</a:t>
                      </a:r>
                      <a:r>
                        <a:rPr lang="en-US" sz="1800" u="none" cap="none" strike="noStrike">
                          <a:solidFill>
                            <a:schemeClr val="dk1"/>
                          </a:solidFill>
                          <a:latin typeface="Noto Sans Symbols"/>
                          <a:ea typeface="Noto Sans Symbols"/>
                          <a:cs typeface="Noto Sans Symbols"/>
                          <a:sym typeface="Noto Sans Symbols"/>
                        </a:rPr>
                        <a:t>🡻</a:t>
                      </a:r>
                      <a:r>
                        <a:rPr lang="en-US" sz="2800" u="none" cap="none" strike="noStrike">
                          <a:solidFill>
                            <a:schemeClr val="dk1"/>
                          </a:solidFill>
                          <a:latin typeface="Arial"/>
                          <a:ea typeface="Arial"/>
                          <a:cs typeface="Arial"/>
                          <a:sym typeface="Arial"/>
                        </a:rPr>
                        <a:t>,LW</a:t>
                      </a:r>
                      <a:r>
                        <a:rPr lang="en-US" sz="1800" u="none" cap="none" strike="noStrike">
                          <a:solidFill>
                            <a:schemeClr val="dk1"/>
                          </a:solidFill>
                          <a:latin typeface="Noto Sans Symbols"/>
                          <a:ea typeface="Noto Sans Symbols"/>
                          <a:cs typeface="Noto Sans Symbols"/>
                          <a:sym typeface="Noto Sans Symbols"/>
                        </a:rPr>
                        <a:t>🡹</a:t>
                      </a:r>
                      <a:r>
                        <a:rPr lang="en-US" sz="2800" u="none" cap="none" strike="noStrike">
                          <a:solidFill>
                            <a:schemeClr val="dk1"/>
                          </a:solidFill>
                          <a:latin typeface="Arial"/>
                          <a:ea typeface="Arial"/>
                          <a:cs typeface="Arial"/>
                          <a:sym typeface="Arial"/>
                        </a:rPr>
                        <a:t>,PAR</a:t>
                      </a:r>
                      <a:r>
                        <a:rPr lang="en-US" sz="1800" u="none" cap="none" strike="noStrike">
                          <a:solidFill>
                            <a:schemeClr val="dk1"/>
                          </a:solidFill>
                          <a:latin typeface="Noto Sans Symbols"/>
                          <a:ea typeface="Noto Sans Symbols"/>
                          <a:cs typeface="Noto Sans Symbols"/>
                          <a:sym typeface="Noto Sans Symbols"/>
                        </a:rPr>
                        <a:t>🡻</a:t>
                      </a:r>
                      <a:r>
                        <a:rPr lang="en-US" sz="2800" u="none" cap="none" strike="noStrike">
                          <a:solidFill>
                            <a:schemeClr val="dk1"/>
                          </a:solidFill>
                          <a:latin typeface="Arial"/>
                          <a:ea typeface="Arial"/>
                          <a:cs typeface="Arial"/>
                          <a:sym typeface="Arial"/>
                        </a:rPr>
                        <a:t>,PAR</a:t>
                      </a:r>
                      <a:r>
                        <a:rPr lang="en-US" sz="1800" u="none" cap="none" strike="noStrike">
                          <a:solidFill>
                            <a:schemeClr val="dk1"/>
                          </a:solidFill>
                          <a:latin typeface="Noto Sans Symbols"/>
                          <a:ea typeface="Noto Sans Symbols"/>
                          <a:cs typeface="Noto Sans Symbols"/>
                          <a:sym typeface="Noto Sans Symbols"/>
                        </a:rPr>
                        <a:t>🡹</a:t>
                      </a:r>
                      <a:r>
                        <a:rPr lang="en-US" sz="2800" u="none" cap="none" strike="noStrike">
                          <a:solidFill>
                            <a:schemeClr val="dk1"/>
                          </a:solidFill>
                          <a:latin typeface="Arial"/>
                          <a:ea typeface="Arial"/>
                          <a:cs typeface="Arial"/>
                          <a:sym typeface="Arial"/>
                        </a:rPr>
                        <a:t> </a:t>
                      </a:r>
                      <a:endParaRPr baseline="-25000" sz="2800" u="none" cap="none" strike="noStrike">
                        <a:solidFill>
                          <a:srgbClr val="000000"/>
                        </a:solidFill>
                        <a:latin typeface="Arial"/>
                        <a:ea typeface="Arial"/>
                        <a:cs typeface="Arial"/>
                        <a:sym typeface="Arial"/>
                      </a:endParaRPr>
                    </a:p>
                  </a:txBody>
                  <a:tcPr marT="0" marB="0" marR="46125" marL="46125"/>
                </a:tc>
              </a:tr>
              <a:tr h="475825">
                <a:tc>
                  <a:txBody>
                    <a:bodyPr/>
                    <a:lstStyle/>
                    <a:p>
                      <a:pPr indent="0" lvl="0" marL="0" marR="0" rtl="0" algn="ctr">
                        <a:lnSpc>
                          <a:spcPct val="115000"/>
                        </a:lnSpc>
                        <a:spcBef>
                          <a:spcPts val="0"/>
                        </a:spcBef>
                        <a:spcAft>
                          <a:spcPts val="0"/>
                        </a:spcAft>
                        <a:buNone/>
                      </a:pPr>
                      <a:r>
                        <a:rPr lang="en-US" sz="2800" u="none" cap="none" strike="noStrike">
                          <a:solidFill>
                            <a:srgbClr val="000000"/>
                          </a:solidFill>
                          <a:latin typeface="Arial"/>
                          <a:ea typeface="Arial"/>
                          <a:cs typeface="Arial"/>
                          <a:sym typeface="Arial"/>
                        </a:rPr>
                        <a:t>Derived quantities</a:t>
                      </a:r>
                      <a:endParaRPr sz="2800" u="none" cap="none" strike="noStrike">
                        <a:solidFill>
                          <a:srgbClr val="000000"/>
                        </a:solidFill>
                        <a:latin typeface="Arial"/>
                        <a:ea typeface="Arial"/>
                        <a:cs typeface="Arial"/>
                        <a:sym typeface="Arial"/>
                      </a:endParaRPr>
                    </a:p>
                  </a:txBody>
                  <a:tcPr marT="0" marB="0" marR="68575" marL="68575"/>
                </a:tc>
                <a:tc>
                  <a:txBody>
                    <a:bodyPr/>
                    <a:lstStyle/>
                    <a:p>
                      <a:pPr indent="0" lvl="0" marL="0" marR="0" rtl="0" algn="ctr">
                        <a:lnSpc>
                          <a:spcPct val="115000"/>
                        </a:lnSpc>
                        <a:spcBef>
                          <a:spcPts val="0"/>
                        </a:spcBef>
                        <a:spcAft>
                          <a:spcPts val="0"/>
                        </a:spcAft>
                        <a:buNone/>
                      </a:pPr>
                      <a:r>
                        <a:rPr lang="en-US" sz="2800" u="none" cap="none" strike="noStrike">
                          <a:solidFill>
                            <a:schemeClr val="dk1"/>
                          </a:solidFill>
                          <a:latin typeface="Arial"/>
                          <a:ea typeface="Arial"/>
                          <a:cs typeface="Arial"/>
                          <a:sym typeface="Arial"/>
                        </a:rPr>
                        <a:t>Shortwave albedo, Ts, broadband NDVI, </a:t>
                      </a:r>
                      <a:r>
                        <a:rPr lang="en-US" sz="2800">
                          <a:latin typeface="Arial"/>
                          <a:ea typeface="Arial"/>
                          <a:cs typeface="Arial"/>
                          <a:sym typeface="Arial"/>
                        </a:rPr>
                        <a:t>Ri </a:t>
                      </a:r>
                      <a:endParaRPr baseline="-25000" sz="2800" u="none" cap="none" strike="noStrike">
                        <a:solidFill>
                          <a:srgbClr val="000000"/>
                        </a:solidFill>
                        <a:latin typeface="Arial"/>
                        <a:ea typeface="Arial"/>
                        <a:cs typeface="Arial"/>
                        <a:sym typeface="Arial"/>
                      </a:endParaRPr>
                    </a:p>
                  </a:txBody>
                  <a:tcPr marT="0" marB="0" marR="46125" marL="46125"/>
                </a:tc>
              </a:tr>
            </a:tbl>
          </a:graphicData>
        </a:graphic>
      </p:graphicFrame>
      <p:sp>
        <p:nvSpPr>
          <p:cNvPr id="166" name="Google Shape;166;p21"/>
          <p:cNvSpPr txBox="1"/>
          <p:nvPr/>
        </p:nvSpPr>
        <p:spPr>
          <a:xfrm>
            <a:off x="1" y="0"/>
            <a:ext cx="12192000" cy="584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chemeClr val="lt1"/>
                </a:solidFill>
              </a:rPr>
              <a:t>Tower</a:t>
            </a:r>
            <a:r>
              <a:rPr lang="en-US" sz="3200">
                <a:solidFill>
                  <a:schemeClr val="lt1"/>
                </a:solidFill>
                <a:latin typeface="Arial"/>
                <a:ea typeface="Arial"/>
                <a:cs typeface="Arial"/>
                <a:sym typeface="Arial"/>
              </a:rPr>
              <a:t> Measurements</a:t>
            </a:r>
            <a:endParaRPr sz="320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2"/>
          <p:cNvSpPr txBox="1"/>
          <p:nvPr/>
        </p:nvSpPr>
        <p:spPr>
          <a:xfrm>
            <a:off x="3434633" y="280333"/>
            <a:ext cx="8490900" cy="3863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4000"/>
              <a:t>CSI Soilvue10  (TDR) Probes for soil moisture/temperature</a:t>
            </a:r>
            <a:endParaRPr b="1" sz="4000"/>
          </a:p>
          <a:p>
            <a:pPr indent="0" lvl="0" marL="0" rtl="0" algn="l">
              <a:spcBef>
                <a:spcPts val="0"/>
              </a:spcBef>
              <a:spcAft>
                <a:spcPts val="0"/>
              </a:spcAft>
              <a:buNone/>
            </a:pPr>
            <a:r>
              <a:rPr b="1" lang="en-US" sz="3100"/>
              <a:t>SDI-12 Outputs VWC, Ts, dielectric, conductivity (</a:t>
            </a:r>
            <a:r>
              <a:rPr b="1" lang="en-US" sz="3100">
                <a:solidFill>
                  <a:srgbClr val="FF0000"/>
                </a:solidFill>
              </a:rPr>
              <a:t>x 2 reps</a:t>
            </a:r>
            <a:r>
              <a:rPr b="1" lang="en-US" sz="3100"/>
              <a:t>)</a:t>
            </a:r>
            <a:endParaRPr b="1" sz="3100"/>
          </a:p>
          <a:p>
            <a:pPr indent="0" lvl="0" marL="0" rtl="0" algn="l">
              <a:spcBef>
                <a:spcPts val="0"/>
              </a:spcBef>
              <a:spcAft>
                <a:spcPts val="0"/>
              </a:spcAft>
              <a:buNone/>
            </a:pPr>
            <a:r>
              <a:t/>
            </a:r>
            <a:endParaRPr b="1" sz="3100"/>
          </a:p>
          <a:p>
            <a:pPr indent="0" lvl="0" marL="0" rtl="0" algn="l">
              <a:spcBef>
                <a:spcPts val="0"/>
              </a:spcBef>
              <a:spcAft>
                <a:spcPts val="0"/>
              </a:spcAft>
              <a:buNone/>
            </a:pPr>
            <a:r>
              <a:rPr b="1" lang="en-US" sz="3100"/>
              <a:t>soil temperature probes (precision thermistors) at  2, 5, 10, 20, 50 cm) (</a:t>
            </a:r>
            <a:r>
              <a:rPr b="1" lang="en-US" sz="3100">
                <a:solidFill>
                  <a:srgbClr val="FF0000"/>
                </a:solidFill>
              </a:rPr>
              <a:t>x3 reps</a:t>
            </a:r>
            <a:r>
              <a:rPr b="1" lang="en-US" sz="3100"/>
              <a:t>)</a:t>
            </a:r>
            <a:endParaRPr b="1" sz="3100"/>
          </a:p>
        </p:txBody>
      </p:sp>
      <p:pic>
        <p:nvPicPr>
          <p:cNvPr id="172" name="Google Shape;172;p22"/>
          <p:cNvPicPr preferRelativeResize="0"/>
          <p:nvPr/>
        </p:nvPicPr>
        <p:blipFill>
          <a:blip r:embed="rId3">
            <a:alphaModFix/>
          </a:blip>
          <a:stretch>
            <a:fillRect/>
          </a:stretch>
        </p:blipFill>
        <p:spPr>
          <a:xfrm>
            <a:off x="203200" y="203200"/>
            <a:ext cx="755759" cy="6451601"/>
          </a:xfrm>
          <a:prstGeom prst="rect">
            <a:avLst/>
          </a:prstGeom>
          <a:noFill/>
          <a:ln>
            <a:noFill/>
          </a:ln>
        </p:spPr>
      </p:pic>
      <p:sp>
        <p:nvSpPr>
          <p:cNvPr id="173" name="Google Shape;173;p22"/>
          <p:cNvSpPr txBox="1"/>
          <p:nvPr/>
        </p:nvSpPr>
        <p:spPr>
          <a:xfrm>
            <a:off x="1159900" y="720700"/>
            <a:ext cx="1741500" cy="405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000"/>
              <a:t>— 5 cm</a:t>
            </a:r>
            <a:endParaRPr b="1" sz="2000"/>
          </a:p>
          <a:p>
            <a:pPr indent="0" lvl="0" marL="0" rtl="0" algn="l">
              <a:spcBef>
                <a:spcPts val="0"/>
              </a:spcBef>
              <a:spcAft>
                <a:spcPts val="0"/>
              </a:spcAft>
              <a:buNone/>
            </a:pPr>
            <a:r>
              <a:rPr b="1" lang="en-US" sz="2000"/>
              <a:t>— 10 cm</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rPr b="1" lang="en-US" sz="2000"/>
              <a:t>— 20 cm</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rPr b="1" lang="en-US" sz="2000"/>
              <a:t>— 30 cm</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rPr b="1" lang="en-US" sz="2000"/>
              <a:t>— 40 cm</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rPr b="1" lang="en-US" sz="2000"/>
              <a:t>— 50 cm</a:t>
            </a:r>
            <a:endParaRPr b="1" sz="2000"/>
          </a:p>
          <a:p>
            <a:pPr indent="0" lvl="0" marL="0" rtl="0" algn="l">
              <a:spcBef>
                <a:spcPts val="0"/>
              </a:spcBef>
              <a:spcAft>
                <a:spcPts val="0"/>
              </a:spcAft>
              <a:buNone/>
            </a:pPr>
            <a:r>
              <a:t/>
            </a:r>
            <a:endParaRPr b="1" sz="20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