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6858000" cx="12192000"/>
  <p:notesSz cx="6858000" cy="9144000"/>
  <p:embeddedFontLst>
    <p:embeddedFont>
      <p:font typeface="Garamond"/>
      <p:regular r:id="rId19"/>
      <p:bold r:id="rId20"/>
      <p:italic r:id="rId21"/>
      <p:boldItalic r:id="rId22"/>
    </p:embeddedFont>
    <p:embeddedFont>
      <p:font typeface="Quattrocento Sans"/>
      <p:regular r:id="rId23"/>
      <p:bold r:id="rId24"/>
      <p:italic r:id="rId25"/>
      <p:boldItalic r:id="rId26"/>
    </p:embeddedFont>
    <p:embeddedFont>
      <p:font typeface="Cambria Math"/>
      <p:regular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8" roundtripDataSignature="AMtx7mixwtECprp45YHSJ6Hi0Cc5BWkXp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84F79F0-7823-4F96-AAA6-1C9F40D414E1}">
  <a:tblStyle styleId="{284F79F0-7823-4F96-AAA6-1C9F40D414E1}"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Garamond-bold.fntdata"/><Relationship Id="rId22" Type="http://schemas.openxmlformats.org/officeDocument/2006/relationships/font" Target="fonts/Garamond-boldItalic.fntdata"/><Relationship Id="rId21" Type="http://schemas.openxmlformats.org/officeDocument/2006/relationships/font" Target="fonts/Garamond-italic.fntdata"/><Relationship Id="rId24" Type="http://schemas.openxmlformats.org/officeDocument/2006/relationships/font" Target="fonts/QuattrocentoSans-bold.fntdata"/><Relationship Id="rId23" Type="http://schemas.openxmlformats.org/officeDocument/2006/relationships/font" Target="fonts/QuattrocentoSans-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QuattrocentoSans-boldItalic.fntdata"/><Relationship Id="rId25" Type="http://schemas.openxmlformats.org/officeDocument/2006/relationships/font" Target="fonts/QuattrocentoSans-italic.fntdata"/><Relationship Id="rId28" Type="http://customschemas.google.com/relationships/presentationmetadata" Target="metadata"/><Relationship Id="rId27" Type="http://schemas.openxmlformats.org/officeDocument/2006/relationships/font" Target="fonts/CambriaMath-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Garamond-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1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3"/>
          <p:cNvSpPr/>
          <p:nvPr>
            <p:ph idx="2" type="pic"/>
          </p:nvPr>
        </p:nvSpPr>
        <p:spPr>
          <a:xfrm>
            <a:off x="5183188" y="987425"/>
            <a:ext cx="6172200" cy="4873625"/>
          </a:xfrm>
          <a:prstGeom prst="rect">
            <a:avLst/>
          </a:prstGeom>
          <a:noFill/>
          <a:ln>
            <a:noFill/>
          </a:ln>
        </p:spPr>
      </p:sp>
      <p:sp>
        <p:nvSpPr>
          <p:cNvPr id="68" name="Google Shape;68;p2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22.png"/><Relationship Id="rId6"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24.png"/><Relationship Id="rId5"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7.png"/><Relationship Id="rId4" Type="http://schemas.openxmlformats.org/officeDocument/2006/relationships/image" Target="../media/image19.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5.png"/><Relationship Id="rId6" Type="http://schemas.openxmlformats.org/officeDocument/2006/relationships/image" Target="../media/image8.png"/><Relationship Id="rId7"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14.png"/><Relationship Id="rId7" Type="http://schemas.openxmlformats.org/officeDocument/2006/relationships/image" Target="../media/image17.png"/><Relationship Id="rId8"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nvSpPr>
        <p:spPr>
          <a:xfrm>
            <a:off x="371722" y="2565610"/>
            <a:ext cx="11468455" cy="121380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4000" u="none" cap="none" strike="noStrike">
                <a:solidFill>
                  <a:srgbClr val="757070"/>
                </a:solidFill>
                <a:latin typeface="Garamond"/>
                <a:ea typeface="Garamond"/>
                <a:cs typeface="Garamond"/>
                <a:sym typeface="Garamond"/>
              </a:rPr>
              <a:t>Quantitative Precipitation Estimation in SPLASH and SAIL</a:t>
            </a:r>
            <a:endParaRPr/>
          </a:p>
        </p:txBody>
      </p:sp>
      <p:sp>
        <p:nvSpPr>
          <p:cNvPr id="89" name="Google Shape;89;p1"/>
          <p:cNvSpPr/>
          <p:nvPr/>
        </p:nvSpPr>
        <p:spPr>
          <a:xfrm>
            <a:off x="1327635" y="3865891"/>
            <a:ext cx="9556631"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000" u="none" cap="none" strike="noStrike">
                <a:solidFill>
                  <a:srgbClr val="757070"/>
                </a:solidFill>
                <a:latin typeface="Garamond"/>
                <a:ea typeface="Garamond"/>
                <a:cs typeface="Garamond"/>
                <a:sym typeface="Garamond"/>
              </a:rPr>
              <a:t>By</a:t>
            </a:r>
            <a:endParaRPr/>
          </a:p>
          <a:p>
            <a:pPr indent="0" lvl="0" marL="0" marR="0" rtl="0" algn="ctr">
              <a:spcBef>
                <a:spcPts val="0"/>
              </a:spcBef>
              <a:spcAft>
                <a:spcPts val="0"/>
              </a:spcAft>
              <a:buNone/>
            </a:pPr>
            <a:r>
              <a:rPr b="1" i="0" lang="en-US" sz="2000" u="none" cap="none" strike="noStrike">
                <a:solidFill>
                  <a:srgbClr val="757070"/>
                </a:solidFill>
                <a:latin typeface="Garamond"/>
                <a:ea typeface="Garamond"/>
                <a:cs typeface="Garamond"/>
                <a:sym typeface="Garamond"/>
              </a:rPr>
              <a:t>Sounak Biswas</a:t>
            </a:r>
            <a:r>
              <a:rPr b="1" baseline="30000" i="0" lang="en-US" sz="2000" u="none" cap="none" strike="noStrike">
                <a:solidFill>
                  <a:srgbClr val="757070"/>
                </a:solidFill>
                <a:latin typeface="Garamond"/>
                <a:ea typeface="Garamond"/>
                <a:cs typeface="Garamond"/>
                <a:sym typeface="Garamond"/>
              </a:rPr>
              <a:t>(1)&amp;(2)</a:t>
            </a:r>
            <a:r>
              <a:rPr b="1" i="0" lang="en-US" sz="2000" u="none" cap="none" strike="noStrike">
                <a:solidFill>
                  <a:srgbClr val="757070"/>
                </a:solidFill>
                <a:latin typeface="Garamond"/>
                <a:ea typeface="Garamond"/>
                <a:cs typeface="Garamond"/>
                <a:sym typeface="Garamond"/>
              </a:rPr>
              <a:t>, V. Chandrasekar</a:t>
            </a:r>
            <a:r>
              <a:rPr b="1" baseline="30000" i="0" lang="en-US" sz="2000" u="none" cap="none" strike="noStrike">
                <a:solidFill>
                  <a:srgbClr val="757070"/>
                </a:solidFill>
                <a:latin typeface="Garamond"/>
                <a:ea typeface="Garamond"/>
                <a:cs typeface="Garamond"/>
                <a:sym typeface="Garamond"/>
              </a:rPr>
              <a:t>(1)</a:t>
            </a:r>
            <a:r>
              <a:rPr b="1" i="0" lang="en-US" sz="2000" u="none" cap="none" strike="noStrike">
                <a:solidFill>
                  <a:srgbClr val="757070"/>
                </a:solidFill>
                <a:latin typeface="Garamond"/>
                <a:ea typeface="Garamond"/>
                <a:cs typeface="Garamond"/>
                <a:sym typeface="Garamond"/>
              </a:rPr>
              <a:t>, and Robert Cifelli</a:t>
            </a:r>
            <a:r>
              <a:rPr b="1" baseline="30000" i="0" lang="en-US" sz="2000" u="none" cap="none" strike="noStrike">
                <a:solidFill>
                  <a:srgbClr val="757070"/>
                </a:solidFill>
                <a:latin typeface="Garamond"/>
                <a:ea typeface="Garamond"/>
                <a:cs typeface="Garamond"/>
                <a:sym typeface="Garamond"/>
              </a:rPr>
              <a:t>(2) </a:t>
            </a:r>
            <a:endParaRPr/>
          </a:p>
          <a:p>
            <a:pPr indent="-514350" lvl="0" marL="514350" marR="0" rtl="0" algn="ctr">
              <a:spcBef>
                <a:spcPts val="0"/>
              </a:spcBef>
              <a:spcAft>
                <a:spcPts val="0"/>
              </a:spcAft>
              <a:buClr>
                <a:srgbClr val="757070"/>
              </a:buClr>
              <a:buSzPts val="2000"/>
              <a:buFont typeface="Garamond"/>
              <a:buAutoNum type="arabicParenBoth"/>
            </a:pPr>
            <a:r>
              <a:rPr b="1" i="0" lang="en-US" sz="2000" u="none" cap="none" strike="noStrike">
                <a:solidFill>
                  <a:srgbClr val="757070"/>
                </a:solidFill>
                <a:latin typeface="Garamond"/>
                <a:ea typeface="Garamond"/>
                <a:cs typeface="Garamond"/>
                <a:sym typeface="Garamond"/>
              </a:rPr>
              <a:t>Colorado State University, Fort Collins, Colorado.</a:t>
            </a:r>
            <a:endParaRPr/>
          </a:p>
          <a:p>
            <a:pPr indent="-514350" lvl="0" marL="514350" marR="0" rtl="0" algn="ctr">
              <a:spcBef>
                <a:spcPts val="0"/>
              </a:spcBef>
              <a:spcAft>
                <a:spcPts val="0"/>
              </a:spcAft>
              <a:buClr>
                <a:srgbClr val="757070"/>
              </a:buClr>
              <a:buSzPts val="2000"/>
              <a:buFont typeface="Garamond"/>
              <a:buAutoNum type="arabicParenBoth"/>
            </a:pPr>
            <a:r>
              <a:rPr b="1" i="0" lang="en-US" sz="2000" u="none" cap="none" strike="noStrike">
                <a:solidFill>
                  <a:srgbClr val="757070"/>
                </a:solidFill>
                <a:latin typeface="Garamond"/>
                <a:ea typeface="Garamond"/>
                <a:cs typeface="Garamond"/>
                <a:sym typeface="Garamond"/>
              </a:rPr>
              <a:t>NOAA Physical Sciences Laboratory, Boulder, Colorado. </a:t>
            </a:r>
            <a:endParaRPr/>
          </a:p>
        </p:txBody>
      </p:sp>
      <p:pic>
        <p:nvPicPr>
          <p:cNvPr id="90" name="Google Shape;90;p1"/>
          <p:cNvPicPr preferRelativeResize="0"/>
          <p:nvPr/>
        </p:nvPicPr>
        <p:blipFill rotWithShape="1">
          <a:blip r:embed="rId3">
            <a:alphaModFix/>
          </a:blip>
          <a:srcRect b="0" l="0" r="0" t="0"/>
          <a:stretch/>
        </p:blipFill>
        <p:spPr>
          <a:xfrm>
            <a:off x="119301" y="5976360"/>
            <a:ext cx="1079554" cy="696312"/>
          </a:xfrm>
          <a:prstGeom prst="rect">
            <a:avLst/>
          </a:prstGeom>
          <a:noFill/>
          <a:ln>
            <a:noFill/>
          </a:ln>
        </p:spPr>
      </p:pic>
      <p:pic>
        <p:nvPicPr>
          <p:cNvPr id="91" name="Google Shape;91;p1"/>
          <p:cNvPicPr preferRelativeResize="0"/>
          <p:nvPr/>
        </p:nvPicPr>
        <p:blipFill rotWithShape="1">
          <a:blip r:embed="rId4">
            <a:alphaModFix/>
          </a:blip>
          <a:srcRect b="0" l="0" r="0" t="0"/>
          <a:stretch/>
        </p:blipFill>
        <p:spPr>
          <a:xfrm>
            <a:off x="1232335" y="5976360"/>
            <a:ext cx="878784" cy="664277"/>
          </a:xfrm>
          <a:prstGeom prst="rect">
            <a:avLst/>
          </a:prstGeom>
          <a:noFill/>
          <a:ln>
            <a:noFill/>
          </a:ln>
        </p:spPr>
      </p:pic>
      <p:pic>
        <p:nvPicPr>
          <p:cNvPr descr="Image result for transparent CSU logo" id="92" name="Google Shape;92;p1"/>
          <p:cNvPicPr preferRelativeResize="0"/>
          <p:nvPr/>
        </p:nvPicPr>
        <p:blipFill rotWithShape="1">
          <a:blip r:embed="rId5">
            <a:alphaModFix/>
          </a:blip>
          <a:srcRect b="0" l="0" r="0" t="0"/>
          <a:stretch/>
        </p:blipFill>
        <p:spPr>
          <a:xfrm>
            <a:off x="10397488" y="5976360"/>
            <a:ext cx="1620103" cy="680444"/>
          </a:xfrm>
          <a:prstGeom prst="rect">
            <a:avLst/>
          </a:prstGeom>
          <a:noFill/>
          <a:ln>
            <a:noFill/>
          </a:ln>
        </p:spPr>
      </p:pic>
      <p:pic>
        <p:nvPicPr>
          <p:cNvPr id="93" name="Google Shape;93;p1"/>
          <p:cNvPicPr preferRelativeResize="0"/>
          <p:nvPr/>
        </p:nvPicPr>
        <p:blipFill rotWithShape="1">
          <a:blip r:embed="rId6">
            <a:alphaModFix/>
          </a:blip>
          <a:srcRect b="0" l="0" r="0" t="0"/>
          <a:stretch/>
        </p:blipFill>
        <p:spPr>
          <a:xfrm>
            <a:off x="9712481" y="6028844"/>
            <a:ext cx="575472" cy="575472"/>
          </a:xfrm>
          <a:prstGeom prst="rect">
            <a:avLst/>
          </a:prstGeom>
          <a:noFill/>
          <a:ln>
            <a:noFill/>
          </a:ln>
        </p:spPr>
      </p:pic>
      <p:pic>
        <p:nvPicPr>
          <p:cNvPr descr="Advanced Quantitative Precipitation Information (AQPI): NOAA Physical  Sciences Laboratory" id="94" name="Google Shape;94;p1"/>
          <p:cNvPicPr preferRelativeResize="0"/>
          <p:nvPr/>
        </p:nvPicPr>
        <p:blipFill rotWithShape="1">
          <a:blip r:embed="rId7">
            <a:alphaModFix/>
          </a:blip>
          <a:srcRect b="0" l="0" r="0" t="0"/>
          <a:stretch/>
        </p:blipFill>
        <p:spPr>
          <a:xfrm>
            <a:off x="8242552" y="6014088"/>
            <a:ext cx="1462911" cy="585165"/>
          </a:xfrm>
          <a:prstGeom prst="rect">
            <a:avLst/>
          </a:prstGeom>
          <a:noFill/>
          <a:ln>
            <a:noFill/>
          </a:ln>
        </p:spPr>
      </p:pic>
      <p:sp>
        <p:nvSpPr>
          <p:cNvPr id="95" name="Google Shape;95;p1"/>
          <p:cNvSpPr/>
          <p:nvPr/>
        </p:nvSpPr>
        <p:spPr>
          <a:xfrm>
            <a:off x="1435523" y="287883"/>
            <a:ext cx="9556631" cy="9541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800" u="none" cap="none" strike="noStrike">
                <a:solidFill>
                  <a:srgbClr val="757070"/>
                </a:solidFill>
                <a:latin typeface="Garamond"/>
                <a:ea typeface="Garamond"/>
                <a:cs typeface="Garamond"/>
                <a:sym typeface="Garamond"/>
              </a:rPr>
              <a:t>SAIL/SPLASH/SOS (S3) Combined Workshop 2023</a:t>
            </a:r>
            <a:endParaRPr/>
          </a:p>
          <a:p>
            <a:pPr indent="0" lvl="0" marL="0" marR="0" rtl="0" algn="ctr">
              <a:spcBef>
                <a:spcPts val="0"/>
              </a:spcBef>
              <a:spcAft>
                <a:spcPts val="0"/>
              </a:spcAft>
              <a:buNone/>
            </a:pPr>
            <a:r>
              <a:rPr b="1" i="0" lang="en-US" sz="2800" u="none" cap="none" strike="noStrike">
                <a:solidFill>
                  <a:srgbClr val="757070"/>
                </a:solidFill>
                <a:latin typeface="Garamond"/>
                <a:ea typeface="Garamond"/>
                <a:cs typeface="Garamond"/>
                <a:sym typeface="Garamond"/>
              </a:rPr>
              <a:t>November 2</a:t>
            </a:r>
            <a:r>
              <a:rPr b="1" baseline="30000" i="0" lang="en-US" sz="2800" u="none" cap="none" strike="noStrike">
                <a:solidFill>
                  <a:srgbClr val="757070"/>
                </a:solidFill>
                <a:latin typeface="Garamond"/>
                <a:ea typeface="Garamond"/>
                <a:cs typeface="Garamond"/>
                <a:sym typeface="Garamond"/>
              </a:rPr>
              <a:t>nd </a:t>
            </a:r>
            <a:r>
              <a:rPr b="1" i="0" lang="en-US" sz="2800" u="none" cap="none" strike="noStrike">
                <a:solidFill>
                  <a:srgbClr val="757070"/>
                </a:solidFill>
                <a:latin typeface="Garamond"/>
                <a:ea typeface="Garamond"/>
                <a:cs typeface="Garamond"/>
                <a:sym typeface="Garamond"/>
              </a:rPr>
              <a:t>,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0"/>
          <p:cNvSpPr txBox="1"/>
          <p:nvPr/>
        </p:nvSpPr>
        <p:spPr>
          <a:xfrm>
            <a:off x="195420" y="77406"/>
            <a:ext cx="1185093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757070"/>
                </a:solidFill>
                <a:latin typeface="Garamond"/>
                <a:ea typeface="Garamond"/>
                <a:cs typeface="Garamond"/>
                <a:sym typeface="Garamond"/>
              </a:rPr>
              <a:t>Example of Winter-time Precipitation Estimation from SAIL X-Band Radar</a:t>
            </a:r>
            <a:endParaRPr/>
          </a:p>
          <a:p>
            <a:pPr indent="0" lvl="0" marL="0" marR="0" rtl="0" algn="l">
              <a:spcBef>
                <a:spcPts val="0"/>
              </a:spcBef>
              <a:spcAft>
                <a:spcPts val="0"/>
              </a:spcAft>
              <a:buNone/>
            </a:pPr>
            <a:r>
              <a:rPr b="1" lang="en-US" sz="2400">
                <a:solidFill>
                  <a:srgbClr val="757070"/>
                </a:solidFill>
                <a:latin typeface="Garamond"/>
                <a:ea typeface="Garamond"/>
                <a:cs typeface="Garamond"/>
                <a:sym typeface="Garamond"/>
              </a:rPr>
              <a:t>Dec 23</a:t>
            </a:r>
            <a:r>
              <a:rPr b="1" baseline="30000" lang="en-US" sz="2400">
                <a:solidFill>
                  <a:srgbClr val="757070"/>
                </a:solidFill>
                <a:latin typeface="Garamond"/>
                <a:ea typeface="Garamond"/>
                <a:cs typeface="Garamond"/>
                <a:sym typeface="Garamond"/>
              </a:rPr>
              <a:t>rd</a:t>
            </a:r>
            <a:r>
              <a:rPr b="1" lang="en-US" sz="2400">
                <a:solidFill>
                  <a:srgbClr val="757070"/>
                </a:solidFill>
                <a:latin typeface="Garamond"/>
                <a:ea typeface="Garamond"/>
                <a:cs typeface="Garamond"/>
                <a:sym typeface="Garamond"/>
              </a:rPr>
              <a:t> 2021 to Dec 26</a:t>
            </a:r>
            <a:r>
              <a:rPr b="1" baseline="30000" lang="en-US" sz="2400">
                <a:solidFill>
                  <a:srgbClr val="757070"/>
                </a:solidFill>
                <a:latin typeface="Garamond"/>
                <a:ea typeface="Garamond"/>
                <a:cs typeface="Garamond"/>
                <a:sym typeface="Garamond"/>
              </a:rPr>
              <a:t>th</a:t>
            </a:r>
            <a:r>
              <a:rPr b="1" lang="en-US" sz="2400">
                <a:solidFill>
                  <a:srgbClr val="757070"/>
                </a:solidFill>
                <a:latin typeface="Garamond"/>
                <a:ea typeface="Garamond"/>
                <a:cs typeface="Garamond"/>
                <a:sym typeface="Garamond"/>
              </a:rPr>
              <a:t> 2021 (Santa Slammer Event)</a:t>
            </a:r>
            <a:endParaRPr/>
          </a:p>
        </p:txBody>
      </p:sp>
      <p:grpSp>
        <p:nvGrpSpPr>
          <p:cNvPr id="211" name="Google Shape;211;p10"/>
          <p:cNvGrpSpPr/>
          <p:nvPr/>
        </p:nvGrpSpPr>
        <p:grpSpPr>
          <a:xfrm>
            <a:off x="5868288" y="1230716"/>
            <a:ext cx="6178062" cy="2918892"/>
            <a:chOff x="5868288" y="1781338"/>
            <a:chExt cx="6178062" cy="2918892"/>
          </a:xfrm>
        </p:grpSpPr>
        <p:pic>
          <p:nvPicPr>
            <p:cNvPr id="212" name="Google Shape;212;p10"/>
            <p:cNvPicPr preferRelativeResize="0"/>
            <p:nvPr/>
          </p:nvPicPr>
          <p:blipFill rotWithShape="1">
            <a:blip r:embed="rId3">
              <a:alphaModFix/>
            </a:blip>
            <a:srcRect b="0" l="0" r="0" t="0"/>
            <a:stretch/>
          </p:blipFill>
          <p:spPr>
            <a:xfrm>
              <a:off x="5868288" y="1781338"/>
              <a:ext cx="6178062" cy="2918892"/>
            </a:xfrm>
            <a:prstGeom prst="rect">
              <a:avLst/>
            </a:prstGeom>
            <a:noFill/>
            <a:ln>
              <a:noFill/>
            </a:ln>
          </p:spPr>
        </p:pic>
        <p:sp>
          <p:nvSpPr>
            <p:cNvPr id="213" name="Google Shape;213;p10"/>
            <p:cNvSpPr txBox="1"/>
            <p:nvPr/>
          </p:nvSpPr>
          <p:spPr>
            <a:xfrm>
              <a:off x="10997280" y="2214304"/>
              <a:ext cx="104907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ARM site</a:t>
              </a:r>
              <a:endParaRPr/>
            </a:p>
          </p:txBody>
        </p:sp>
      </p:grpSp>
      <p:sp>
        <p:nvSpPr>
          <p:cNvPr id="214" name="Google Shape;214;p10"/>
          <p:cNvSpPr txBox="1"/>
          <p:nvPr>
            <p:ph idx="12" type="sldNum"/>
          </p:nvPr>
        </p:nvSpPr>
        <p:spPr>
          <a:xfrm>
            <a:off x="9309340" y="638876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400"/>
              <a:t>‹#›</a:t>
            </a:fld>
            <a:endParaRPr b="1" sz="2400"/>
          </a:p>
        </p:txBody>
      </p:sp>
      <p:grpSp>
        <p:nvGrpSpPr>
          <p:cNvPr id="215" name="Google Shape;215;p10"/>
          <p:cNvGrpSpPr/>
          <p:nvPr/>
        </p:nvGrpSpPr>
        <p:grpSpPr>
          <a:xfrm>
            <a:off x="195420" y="1126072"/>
            <a:ext cx="5467166" cy="3001176"/>
            <a:chOff x="195420" y="1126072"/>
            <a:chExt cx="5467166" cy="3001176"/>
          </a:xfrm>
        </p:grpSpPr>
        <p:grpSp>
          <p:nvGrpSpPr>
            <p:cNvPr id="216" name="Google Shape;216;p10"/>
            <p:cNvGrpSpPr/>
            <p:nvPr/>
          </p:nvGrpSpPr>
          <p:grpSpPr>
            <a:xfrm>
              <a:off x="195420" y="1126072"/>
              <a:ext cx="5467166" cy="3001176"/>
              <a:chOff x="192301" y="1071008"/>
              <a:chExt cx="4483110" cy="2652286"/>
            </a:xfrm>
          </p:grpSpPr>
          <p:pic>
            <p:nvPicPr>
              <p:cNvPr id="217" name="Google Shape;217;p10"/>
              <p:cNvPicPr preferRelativeResize="0"/>
              <p:nvPr/>
            </p:nvPicPr>
            <p:blipFill rotWithShape="1">
              <a:blip r:embed="rId4">
                <a:alphaModFix/>
              </a:blip>
              <a:srcRect b="0" l="0" r="0" t="0"/>
              <a:stretch/>
            </p:blipFill>
            <p:spPr>
              <a:xfrm>
                <a:off x="192301" y="1172768"/>
                <a:ext cx="4483110" cy="2550526"/>
              </a:xfrm>
              <a:prstGeom prst="rect">
                <a:avLst/>
              </a:prstGeom>
              <a:noFill/>
              <a:ln>
                <a:noFill/>
              </a:ln>
            </p:spPr>
          </p:pic>
          <p:sp>
            <p:nvSpPr>
              <p:cNvPr id="218" name="Google Shape;218;p10"/>
              <p:cNvSpPr txBox="1"/>
              <p:nvPr/>
            </p:nvSpPr>
            <p:spPr>
              <a:xfrm>
                <a:off x="2433856" y="3100407"/>
                <a:ext cx="49885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rgbClr val="FF0000"/>
                    </a:solidFill>
                    <a:latin typeface="Calibri"/>
                    <a:ea typeface="Calibri"/>
                    <a:cs typeface="Calibri"/>
                    <a:sym typeface="Calibri"/>
                  </a:rPr>
                  <a:t>ARM</a:t>
                </a:r>
                <a:endParaRPr/>
              </a:p>
            </p:txBody>
          </p:sp>
          <p:sp>
            <p:nvSpPr>
              <p:cNvPr id="219" name="Google Shape;219;p10"/>
              <p:cNvSpPr txBox="1"/>
              <p:nvPr/>
            </p:nvSpPr>
            <p:spPr>
              <a:xfrm>
                <a:off x="1027500" y="1071008"/>
                <a:ext cx="2812708" cy="4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Calibri"/>
                    <a:ea typeface="Calibri"/>
                    <a:cs typeface="Calibri"/>
                    <a:sym typeface="Calibri"/>
                  </a:rPr>
                  <a:t>Location of ARM site</a:t>
                </a:r>
                <a:endParaRPr/>
              </a:p>
              <a:p>
                <a:pPr indent="0" lvl="0" marL="0" marR="0" rtl="0" algn="ctr">
                  <a:spcBef>
                    <a:spcPts val="0"/>
                  </a:spcBef>
                  <a:spcAft>
                    <a:spcPts val="0"/>
                  </a:spcAft>
                  <a:buNone/>
                </a:pPr>
                <a:r>
                  <a:rPr b="1" lang="en-US" sz="1200">
                    <a:solidFill>
                      <a:schemeClr val="dk1"/>
                    </a:solidFill>
                    <a:latin typeface="Calibri"/>
                    <a:ea typeface="Calibri"/>
                    <a:cs typeface="Calibri"/>
                    <a:sym typeface="Calibri"/>
                  </a:rPr>
                  <a:t>relative to the SAIL X-Band Radar at Crested Butte  </a:t>
                </a:r>
                <a:endParaRPr/>
              </a:p>
            </p:txBody>
          </p:sp>
          <p:sp>
            <p:nvSpPr>
              <p:cNvPr id="220" name="Google Shape;220;p10"/>
              <p:cNvSpPr txBox="1"/>
              <p:nvPr/>
            </p:nvSpPr>
            <p:spPr>
              <a:xfrm>
                <a:off x="431261" y="1566667"/>
                <a:ext cx="1799513" cy="4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ARM Dist. wrt radar : 7.496 km </a:t>
                </a:r>
                <a:endParaRPr/>
              </a:p>
              <a:p>
                <a:pPr indent="0" lvl="0" marL="0" marR="0" rtl="0" algn="l">
                  <a:spcBef>
                    <a:spcPts val="0"/>
                  </a:spcBef>
                  <a:spcAft>
                    <a:spcPts val="0"/>
                  </a:spcAft>
                  <a:buNone/>
                </a:pPr>
                <a:r>
                  <a:rPr b="1" lang="en-US" sz="1200">
                    <a:solidFill>
                      <a:schemeClr val="dk1"/>
                    </a:solidFill>
                    <a:latin typeface="Calibri"/>
                    <a:ea typeface="Calibri"/>
                    <a:cs typeface="Calibri"/>
                    <a:sym typeface="Calibri"/>
                  </a:rPr>
                  <a:t>ARM Azi. wrt radar : 328.87</a:t>
                </a:r>
                <a:r>
                  <a:rPr b="1" baseline="30000" lang="en-US" sz="1200">
                    <a:solidFill>
                      <a:schemeClr val="dk1"/>
                    </a:solidFill>
                    <a:latin typeface="Calibri"/>
                    <a:ea typeface="Calibri"/>
                    <a:cs typeface="Calibri"/>
                    <a:sym typeface="Calibri"/>
                  </a:rPr>
                  <a:t>o</a:t>
                </a:r>
                <a:endParaRPr/>
              </a:p>
            </p:txBody>
          </p:sp>
        </p:grpSp>
        <p:sp>
          <p:nvSpPr>
            <p:cNvPr id="221" name="Google Shape;221;p10"/>
            <p:cNvSpPr txBox="1"/>
            <p:nvPr/>
          </p:nvSpPr>
          <p:spPr>
            <a:xfrm>
              <a:off x="585160" y="3310669"/>
              <a:ext cx="536692" cy="2923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300">
                  <a:solidFill>
                    <a:srgbClr val="0000FF"/>
                  </a:solidFill>
                  <a:latin typeface="Calibri"/>
                  <a:ea typeface="Calibri"/>
                  <a:cs typeface="Calibri"/>
                  <a:sym typeface="Calibri"/>
                </a:rPr>
                <a:t>SAIL</a:t>
              </a:r>
              <a:endParaRPr/>
            </a:p>
          </p:txBody>
        </p:sp>
      </p:grpSp>
      <p:sp>
        <p:nvSpPr>
          <p:cNvPr id="222" name="Google Shape;222;p10"/>
          <p:cNvSpPr/>
          <p:nvPr/>
        </p:nvSpPr>
        <p:spPr>
          <a:xfrm>
            <a:off x="371404" y="4314359"/>
            <a:ext cx="11150411" cy="2031325"/>
          </a:xfrm>
          <a:prstGeom prst="rect">
            <a:avLst/>
          </a:prstGeom>
          <a:solidFill>
            <a:schemeClr val="lt1"/>
          </a:solidFill>
          <a:ln cap="flat" cmpd="sng" w="38100">
            <a:solidFill>
              <a:schemeClr val="accent5"/>
            </a:solidFill>
            <a:prstDash val="solid"/>
            <a:miter lim="800000"/>
            <a:headEnd len="sm" w="sm" type="none"/>
            <a:tailEnd len="sm" w="sm" type="none"/>
          </a:ln>
        </p:spPr>
        <p:txBody>
          <a:bodyPr anchorCtr="0" anchor="t" bIns="45700" lIns="91425" spcFirstLastPara="1" rIns="91425" wrap="square" tIns="45700">
            <a:spAutoFit/>
          </a:bodyPr>
          <a:lstStyle/>
          <a:p>
            <a:pPr indent="-171450" lvl="0" marL="171450" marR="0" rtl="0" algn="just">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Ground accumulation of SWE estimates computed from the</a:t>
            </a:r>
            <a:r>
              <a:rPr lang="en-US" sz="1400">
                <a:solidFill>
                  <a:schemeClr val="dk1"/>
                </a:solidFill>
                <a:latin typeface="Times New Roman"/>
                <a:ea typeface="Times New Roman"/>
                <a:cs typeface="Times New Roman"/>
                <a:sym typeface="Times New Roman"/>
              </a:rPr>
              <a:t> 1</a:t>
            </a:r>
            <a:r>
              <a:rPr baseline="30000" lang="en-US" sz="1400">
                <a:solidFill>
                  <a:schemeClr val="dk1"/>
                </a:solidFill>
                <a:latin typeface="Times New Roman"/>
                <a:ea typeface="Times New Roman"/>
                <a:cs typeface="Times New Roman"/>
                <a:sym typeface="Times New Roman"/>
              </a:rPr>
              <a:t>o</a:t>
            </a:r>
            <a:r>
              <a:rPr lang="en-US" sz="1400">
                <a:solidFill>
                  <a:schemeClr val="dk1"/>
                </a:solidFill>
                <a:latin typeface="Calibri"/>
                <a:ea typeface="Calibri"/>
                <a:cs typeface="Calibri"/>
                <a:sym typeface="Calibri"/>
              </a:rPr>
              <a:t> SAIL X-Band PPI scans and cross compared with estimates from the Pluvio-2 precipitation gauge at the ARM site along with different MRMS products.</a:t>
            </a:r>
            <a:endParaRPr/>
          </a:p>
          <a:p>
            <a:pPr indent="-82550" lvl="0" marL="171450" marR="0" rtl="0" algn="just">
              <a:spcBef>
                <a:spcPts val="0"/>
              </a:spcBef>
              <a:spcAft>
                <a:spcPts val="0"/>
              </a:spcAft>
              <a:buClr>
                <a:schemeClr val="dk1"/>
              </a:buClr>
              <a:buSzPts val="1400"/>
              <a:buFont typeface="Arial"/>
              <a:buNone/>
            </a:pPr>
            <a:r>
              <a:t/>
            </a:r>
            <a:endParaRPr sz="1400">
              <a:solidFill>
                <a:schemeClr val="dk1"/>
              </a:solidFill>
              <a:latin typeface="Calibri"/>
              <a:ea typeface="Calibri"/>
              <a:cs typeface="Calibri"/>
              <a:sym typeface="Calibri"/>
            </a:endParaRPr>
          </a:p>
          <a:p>
            <a:pPr indent="-171450" lvl="0" marL="171450" marR="0" rtl="0" algn="just">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The SAIL X-Band radar has clear and unobstructed view of the ARM site. </a:t>
            </a:r>
            <a:endParaRPr/>
          </a:p>
          <a:p>
            <a:pPr indent="-82550" lvl="0" marL="171450" marR="0" rtl="0" algn="just">
              <a:spcBef>
                <a:spcPts val="0"/>
              </a:spcBef>
              <a:spcAft>
                <a:spcPts val="0"/>
              </a:spcAft>
              <a:buClr>
                <a:schemeClr val="dk1"/>
              </a:buClr>
              <a:buSzPts val="1400"/>
              <a:buFont typeface="Arial"/>
              <a:buNone/>
            </a:pPr>
            <a:r>
              <a:t/>
            </a:r>
            <a:endParaRPr sz="1400">
              <a:solidFill>
                <a:schemeClr val="dk1"/>
              </a:solidFill>
              <a:latin typeface="Calibri"/>
              <a:ea typeface="Calibri"/>
              <a:cs typeface="Calibri"/>
              <a:sym typeface="Calibri"/>
            </a:endParaRPr>
          </a:p>
          <a:p>
            <a:pPr indent="-171450" lvl="0" marL="171450" marR="0" rtl="0" algn="just">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The radar based SWE estimates agree well with gauge estimates. However, it's worth noting that both MRMS MultiSensor Pass1 and Pass2 products consistently underestimate SWE for December 23rd and December 24th, although Pass1 QPE catches up towards the end of December 25th.</a:t>
            </a:r>
            <a:endParaRPr/>
          </a:p>
          <a:p>
            <a:pPr indent="-82550" lvl="0" marL="171450" marR="0" rtl="0" algn="just">
              <a:spcBef>
                <a:spcPts val="0"/>
              </a:spcBef>
              <a:spcAft>
                <a:spcPts val="0"/>
              </a:spcAft>
              <a:buClr>
                <a:schemeClr val="dk1"/>
              </a:buClr>
              <a:buSzPts val="1400"/>
              <a:buFont typeface="Arial"/>
              <a:buNone/>
            </a:pPr>
            <a:r>
              <a:t/>
            </a:r>
            <a:endParaRPr sz="1400">
              <a:solidFill>
                <a:schemeClr val="dk1"/>
              </a:solidFill>
              <a:latin typeface="Calibri"/>
              <a:ea typeface="Calibri"/>
              <a:cs typeface="Calibri"/>
              <a:sym typeface="Calibri"/>
            </a:endParaRPr>
          </a:p>
          <a:p>
            <a:pPr indent="-171450" lvl="0" marL="171450" marR="0" rtl="0" algn="just">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As before, the MRMS RadarOnly product performs the worst due to coverage limitations of the nearest NEXRAD, KGJX.</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1"/>
          <p:cNvSpPr txBox="1"/>
          <p:nvPr/>
        </p:nvSpPr>
        <p:spPr>
          <a:xfrm>
            <a:off x="619166" y="163121"/>
            <a:ext cx="1121628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757070"/>
                </a:solidFill>
                <a:latin typeface="Garamond"/>
                <a:ea typeface="Garamond"/>
                <a:cs typeface="Garamond"/>
                <a:sym typeface="Garamond"/>
              </a:rPr>
              <a:t>Development of radar based polarimetric estimator for rain using Drop Size Distribution data from Parsivel disdrometers</a:t>
            </a:r>
            <a:endParaRPr b="1" sz="2800">
              <a:solidFill>
                <a:srgbClr val="757070"/>
              </a:solidFill>
              <a:latin typeface="Garamond"/>
              <a:ea typeface="Garamond"/>
              <a:cs typeface="Garamond"/>
              <a:sym typeface="Garamond"/>
            </a:endParaRPr>
          </a:p>
        </p:txBody>
      </p:sp>
      <p:pic>
        <p:nvPicPr>
          <p:cNvPr descr="https://lh3.googleusercontent.com/TCEqtQ_YxyfBRmvzug_4lo27mDv6lmDowM6guXO3ZWbCfEASyIq3fWy9pIbkTURIU_k7EJ_VziTLpceor0tioJcn5rmstHgpFx9Cfskyv4nwow3yDLW7zG2_baYaKN0CvtC0ACzFo_yLLhgsw1dam9cXQ3_nSyp5RemKscmX0jjfWka3UR4v7fqJTxIkx1e8" id="228" name="Google Shape;228;p11"/>
          <p:cNvPicPr preferRelativeResize="0"/>
          <p:nvPr/>
        </p:nvPicPr>
        <p:blipFill rotWithShape="1">
          <a:blip r:embed="rId3">
            <a:alphaModFix/>
          </a:blip>
          <a:srcRect b="0" l="0" r="0" t="0"/>
          <a:stretch/>
        </p:blipFill>
        <p:spPr>
          <a:xfrm>
            <a:off x="1772069" y="2574672"/>
            <a:ext cx="3238666" cy="3597096"/>
          </a:xfrm>
          <a:prstGeom prst="rect">
            <a:avLst/>
          </a:prstGeom>
          <a:noFill/>
          <a:ln>
            <a:noFill/>
          </a:ln>
        </p:spPr>
      </p:pic>
      <p:sp>
        <p:nvSpPr>
          <p:cNvPr id="229" name="Google Shape;229;p11"/>
          <p:cNvSpPr txBox="1"/>
          <p:nvPr/>
        </p:nvSpPr>
        <p:spPr>
          <a:xfrm>
            <a:off x="2711198" y="2138265"/>
            <a:ext cx="164852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FF3300"/>
                </a:solidFill>
                <a:latin typeface="Calibri"/>
                <a:ea typeface="Calibri"/>
                <a:cs typeface="Calibri"/>
                <a:sym typeface="Calibri"/>
              </a:rPr>
              <a:t>Warm Season</a:t>
            </a:r>
            <a:endParaRPr/>
          </a:p>
        </p:txBody>
      </p:sp>
      <p:pic>
        <p:nvPicPr>
          <p:cNvPr id="230" name="Google Shape;230;p11"/>
          <p:cNvPicPr preferRelativeResize="0"/>
          <p:nvPr/>
        </p:nvPicPr>
        <p:blipFill rotWithShape="1">
          <a:blip r:embed="rId4">
            <a:alphaModFix/>
          </a:blip>
          <a:srcRect b="0" l="0" r="0" t="0"/>
          <a:stretch/>
        </p:blipFill>
        <p:spPr>
          <a:xfrm>
            <a:off x="6032799" y="2800336"/>
            <a:ext cx="3379485" cy="548186"/>
          </a:xfrm>
          <a:prstGeom prst="rect">
            <a:avLst/>
          </a:prstGeom>
          <a:noFill/>
          <a:ln>
            <a:noFill/>
          </a:ln>
        </p:spPr>
      </p:pic>
      <p:pic>
        <p:nvPicPr>
          <p:cNvPr id="231" name="Google Shape;231;p11"/>
          <p:cNvPicPr preferRelativeResize="0"/>
          <p:nvPr/>
        </p:nvPicPr>
        <p:blipFill rotWithShape="1">
          <a:blip r:embed="rId5">
            <a:alphaModFix/>
          </a:blip>
          <a:srcRect b="0" l="0" r="0" t="0"/>
          <a:stretch/>
        </p:blipFill>
        <p:spPr>
          <a:xfrm>
            <a:off x="6032799" y="4615420"/>
            <a:ext cx="2934419" cy="500602"/>
          </a:xfrm>
          <a:prstGeom prst="rect">
            <a:avLst/>
          </a:prstGeom>
          <a:noFill/>
          <a:ln>
            <a:noFill/>
          </a:ln>
        </p:spPr>
      </p:pic>
      <p:sp>
        <p:nvSpPr>
          <p:cNvPr id="232" name="Google Shape;232;p11"/>
          <p:cNvSpPr/>
          <p:nvPr/>
        </p:nvSpPr>
        <p:spPr>
          <a:xfrm>
            <a:off x="6032799" y="3382803"/>
            <a:ext cx="4799162"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mbria Math"/>
                <a:ea typeface="Cambria Math"/>
                <a:cs typeface="Cambria Math"/>
                <a:sym typeface="Cambria Math"/>
              </a:rPr>
              <a:t>where λ is the radar wavelength; </a:t>
            </a:r>
            <a:endParaRPr/>
          </a:p>
          <a:p>
            <a:pPr indent="0" lvl="0" marL="0" marR="0" rtl="0" algn="l">
              <a:spcBef>
                <a:spcPts val="0"/>
              </a:spcBef>
              <a:spcAft>
                <a:spcPts val="0"/>
              </a:spcAft>
              <a:buNone/>
            </a:pPr>
            <a:r>
              <a:rPr lang="en-US" sz="1400">
                <a:solidFill>
                  <a:schemeClr val="dk1"/>
                </a:solidFill>
                <a:latin typeface="Cambria Math"/>
                <a:ea typeface="Cambria Math"/>
                <a:cs typeface="Cambria Math"/>
                <a:sym typeface="Cambria Math"/>
              </a:rPr>
              <a:t>f</a:t>
            </a:r>
            <a:r>
              <a:rPr baseline="-25000" lang="en-US" sz="1400">
                <a:solidFill>
                  <a:schemeClr val="dk1"/>
                </a:solidFill>
                <a:latin typeface="Cambria Math"/>
                <a:ea typeface="Cambria Math"/>
                <a:cs typeface="Cambria Math"/>
                <a:sym typeface="Cambria Math"/>
              </a:rPr>
              <a:t>h</a:t>
            </a:r>
            <a:r>
              <a:rPr lang="en-US" sz="1400">
                <a:solidFill>
                  <a:schemeClr val="dk1"/>
                </a:solidFill>
                <a:latin typeface="Cambria Math"/>
                <a:ea typeface="Cambria Math"/>
                <a:cs typeface="Cambria Math"/>
                <a:sym typeface="Cambria Math"/>
              </a:rPr>
              <a:t> and f</a:t>
            </a:r>
            <a:r>
              <a:rPr baseline="-25000" lang="en-US" sz="1400">
                <a:solidFill>
                  <a:schemeClr val="dk1"/>
                </a:solidFill>
                <a:latin typeface="Cambria Math"/>
                <a:ea typeface="Cambria Math"/>
                <a:cs typeface="Cambria Math"/>
                <a:sym typeface="Cambria Math"/>
              </a:rPr>
              <a:t>v</a:t>
            </a:r>
            <a:r>
              <a:rPr lang="en-US" sz="1400">
                <a:solidFill>
                  <a:schemeClr val="dk1"/>
                </a:solidFill>
                <a:latin typeface="Cambria Math"/>
                <a:ea typeface="Cambria Math"/>
                <a:cs typeface="Cambria Math"/>
                <a:sym typeface="Cambria Math"/>
              </a:rPr>
              <a:t> are the complex forward scattering amplitude at horizontal and vertical polarizations. </a:t>
            </a:r>
            <a:endParaRPr/>
          </a:p>
          <a:p>
            <a:pPr indent="0" lvl="0" marL="0" marR="0" rtl="0" algn="l">
              <a:spcBef>
                <a:spcPts val="0"/>
              </a:spcBef>
              <a:spcAft>
                <a:spcPts val="0"/>
              </a:spcAft>
              <a:buNone/>
            </a:pPr>
            <a:r>
              <a:t/>
            </a:r>
            <a:endParaRPr sz="1400">
              <a:solidFill>
                <a:schemeClr val="dk1"/>
              </a:solidFill>
              <a:latin typeface="Cambria Math"/>
              <a:ea typeface="Cambria Math"/>
              <a:cs typeface="Cambria Math"/>
              <a:sym typeface="Cambria Math"/>
            </a:endParaRPr>
          </a:p>
          <a:p>
            <a:pPr indent="0" lvl="0" marL="0" marR="0" rtl="0" algn="l">
              <a:spcBef>
                <a:spcPts val="0"/>
              </a:spcBef>
              <a:spcAft>
                <a:spcPts val="0"/>
              </a:spcAft>
              <a:buNone/>
            </a:pPr>
            <a:r>
              <a:rPr lang="en-US" sz="1400">
                <a:solidFill>
                  <a:schemeClr val="dk1"/>
                </a:solidFill>
                <a:latin typeface="Cambria Math"/>
                <a:ea typeface="Cambria Math"/>
                <a:cs typeface="Cambria Math"/>
                <a:sym typeface="Cambria Math"/>
              </a:rPr>
              <a:t>The still air rainfall rate (R) is defined as:</a:t>
            </a:r>
            <a:endParaRPr/>
          </a:p>
        </p:txBody>
      </p:sp>
      <p:sp>
        <p:nvSpPr>
          <p:cNvPr id="233" name="Google Shape;233;p11"/>
          <p:cNvSpPr/>
          <p:nvPr/>
        </p:nvSpPr>
        <p:spPr>
          <a:xfrm>
            <a:off x="6032799" y="5265021"/>
            <a:ext cx="5047529" cy="954107"/>
          </a:xfrm>
          <a:prstGeom prst="rect">
            <a:avLst/>
          </a:prstGeom>
          <a:blipFill rotWithShape="1">
            <a:blip r:embed="rId6">
              <a:alphaModFix/>
            </a:blip>
            <a:stretch>
              <a:fillRect b="-5127" l="-361" r="0" t="-192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234" name="Google Shape;234;p11"/>
          <p:cNvSpPr txBox="1"/>
          <p:nvPr>
            <p:ph idx="12" type="sldNum"/>
          </p:nvPr>
        </p:nvSpPr>
        <p:spPr>
          <a:xfrm>
            <a:off x="9309340" y="638876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400"/>
              <a:t>‹#›</a:t>
            </a:fld>
            <a:endParaRPr b="1" sz="2400"/>
          </a:p>
        </p:txBody>
      </p:sp>
      <p:sp>
        <p:nvSpPr>
          <p:cNvPr id="235" name="Google Shape;235;p11"/>
          <p:cNvSpPr/>
          <p:nvPr/>
        </p:nvSpPr>
        <p:spPr>
          <a:xfrm>
            <a:off x="1180604" y="1565413"/>
            <a:ext cx="10093409" cy="338554"/>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rgbClr val="000000"/>
              </a:buClr>
              <a:buSzPts val="1600"/>
              <a:buFont typeface="Arial"/>
              <a:buChar char="•"/>
            </a:pPr>
            <a:r>
              <a:rPr lang="en-US" sz="1600">
                <a:solidFill>
                  <a:srgbClr val="000000"/>
                </a:solidFill>
                <a:latin typeface="Calibri"/>
                <a:ea typeface="Calibri"/>
                <a:cs typeface="Calibri"/>
                <a:sym typeface="Calibri"/>
              </a:rPr>
              <a:t>For warm season, Specific Differential Phase (K</a:t>
            </a:r>
            <a:r>
              <a:rPr baseline="-25000" lang="en-US" sz="1600">
                <a:solidFill>
                  <a:srgbClr val="000000"/>
                </a:solidFill>
                <a:latin typeface="Calibri"/>
                <a:ea typeface="Calibri"/>
                <a:cs typeface="Calibri"/>
                <a:sym typeface="Calibri"/>
              </a:rPr>
              <a:t>DP</a:t>
            </a:r>
            <a:r>
              <a:rPr lang="en-US" sz="1600">
                <a:solidFill>
                  <a:srgbClr val="000000"/>
                </a:solidFill>
                <a:latin typeface="Calibri"/>
                <a:ea typeface="Calibri"/>
                <a:cs typeface="Calibri"/>
                <a:sym typeface="Calibri"/>
              </a:rPr>
              <a:t>) measurements are used to develop a Rainfall-K</a:t>
            </a:r>
            <a:r>
              <a:rPr baseline="-25000" lang="en-US" sz="1600">
                <a:solidFill>
                  <a:srgbClr val="000000"/>
                </a:solidFill>
                <a:latin typeface="Calibri"/>
                <a:ea typeface="Calibri"/>
                <a:cs typeface="Calibri"/>
                <a:sym typeface="Calibri"/>
              </a:rPr>
              <a:t>DP</a:t>
            </a:r>
            <a:r>
              <a:rPr lang="en-US" sz="1600">
                <a:solidFill>
                  <a:srgbClr val="000000"/>
                </a:solidFill>
                <a:latin typeface="Calibri"/>
                <a:ea typeface="Calibri"/>
                <a:cs typeface="Calibri"/>
                <a:sym typeface="Calibri"/>
              </a:rPr>
              <a:t> relationship. </a:t>
            </a:r>
            <a:endParaRPr sz="16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2"/>
          <p:cNvSpPr txBox="1"/>
          <p:nvPr/>
        </p:nvSpPr>
        <p:spPr>
          <a:xfrm>
            <a:off x="255993" y="18132"/>
            <a:ext cx="1185093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757070"/>
                </a:solidFill>
                <a:latin typeface="Garamond"/>
                <a:ea typeface="Garamond"/>
                <a:cs typeface="Garamond"/>
                <a:sym typeface="Garamond"/>
              </a:rPr>
              <a:t>Example of Summer-time Precipitation Estimation from SAIL X-Band Radar.</a:t>
            </a:r>
            <a:endParaRPr/>
          </a:p>
          <a:p>
            <a:pPr indent="0" lvl="0" marL="0" marR="0" rtl="0" algn="l">
              <a:spcBef>
                <a:spcPts val="0"/>
              </a:spcBef>
              <a:spcAft>
                <a:spcPts val="0"/>
              </a:spcAft>
              <a:buNone/>
            </a:pPr>
            <a:r>
              <a:rPr b="1" lang="en-US" sz="2400">
                <a:solidFill>
                  <a:srgbClr val="757070"/>
                </a:solidFill>
                <a:latin typeface="Garamond"/>
                <a:ea typeface="Garamond"/>
                <a:cs typeface="Garamond"/>
                <a:sym typeface="Garamond"/>
              </a:rPr>
              <a:t>July 25</a:t>
            </a:r>
            <a:r>
              <a:rPr b="1" baseline="30000" lang="en-US" sz="2400">
                <a:solidFill>
                  <a:srgbClr val="757070"/>
                </a:solidFill>
                <a:latin typeface="Garamond"/>
                <a:ea typeface="Garamond"/>
                <a:cs typeface="Garamond"/>
                <a:sym typeface="Garamond"/>
              </a:rPr>
              <a:t>th</a:t>
            </a:r>
            <a:r>
              <a:rPr b="1" lang="en-US" sz="2400">
                <a:solidFill>
                  <a:srgbClr val="757070"/>
                </a:solidFill>
                <a:latin typeface="Garamond"/>
                <a:ea typeface="Garamond"/>
                <a:cs typeface="Garamond"/>
                <a:sym typeface="Garamond"/>
              </a:rPr>
              <a:t> 2022 to August 4</a:t>
            </a:r>
            <a:r>
              <a:rPr b="1" baseline="30000" lang="en-US" sz="2400">
                <a:solidFill>
                  <a:srgbClr val="757070"/>
                </a:solidFill>
                <a:latin typeface="Garamond"/>
                <a:ea typeface="Garamond"/>
                <a:cs typeface="Garamond"/>
                <a:sym typeface="Garamond"/>
              </a:rPr>
              <a:t>th</a:t>
            </a:r>
            <a:r>
              <a:rPr b="1" lang="en-US" sz="2400">
                <a:solidFill>
                  <a:srgbClr val="757070"/>
                </a:solidFill>
                <a:latin typeface="Garamond"/>
                <a:ea typeface="Garamond"/>
                <a:cs typeface="Garamond"/>
                <a:sym typeface="Garamond"/>
              </a:rPr>
              <a:t> 2022</a:t>
            </a:r>
            <a:endParaRPr/>
          </a:p>
        </p:txBody>
      </p:sp>
      <p:grpSp>
        <p:nvGrpSpPr>
          <p:cNvPr id="241" name="Google Shape;241;p12"/>
          <p:cNvGrpSpPr/>
          <p:nvPr/>
        </p:nvGrpSpPr>
        <p:grpSpPr>
          <a:xfrm>
            <a:off x="5954358" y="3319249"/>
            <a:ext cx="5029376" cy="2362480"/>
            <a:chOff x="5377013" y="3492624"/>
            <a:chExt cx="4992114" cy="2362480"/>
          </a:xfrm>
        </p:grpSpPr>
        <p:pic>
          <p:nvPicPr>
            <p:cNvPr id="242" name="Google Shape;242;p12"/>
            <p:cNvPicPr preferRelativeResize="0"/>
            <p:nvPr/>
          </p:nvPicPr>
          <p:blipFill rotWithShape="1">
            <a:blip r:embed="rId3">
              <a:alphaModFix/>
            </a:blip>
            <a:srcRect b="0" l="0" r="0" t="0"/>
            <a:stretch/>
          </p:blipFill>
          <p:spPr>
            <a:xfrm>
              <a:off x="5377013" y="3492624"/>
              <a:ext cx="4992114" cy="2362480"/>
            </a:xfrm>
            <a:prstGeom prst="rect">
              <a:avLst/>
            </a:prstGeom>
            <a:noFill/>
            <a:ln>
              <a:noFill/>
            </a:ln>
          </p:spPr>
        </p:pic>
        <p:sp>
          <p:nvSpPr>
            <p:cNvPr id="243" name="Google Shape;243;p12"/>
            <p:cNvSpPr txBox="1"/>
            <p:nvPr/>
          </p:nvSpPr>
          <p:spPr>
            <a:xfrm>
              <a:off x="9198707" y="3862771"/>
              <a:ext cx="104907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ARM site</a:t>
              </a:r>
              <a:endParaRPr/>
            </a:p>
          </p:txBody>
        </p:sp>
      </p:grpSp>
      <p:grpSp>
        <p:nvGrpSpPr>
          <p:cNvPr id="244" name="Google Shape;244;p12"/>
          <p:cNvGrpSpPr/>
          <p:nvPr/>
        </p:nvGrpSpPr>
        <p:grpSpPr>
          <a:xfrm>
            <a:off x="5954358" y="803273"/>
            <a:ext cx="5029376" cy="2362480"/>
            <a:chOff x="5377013" y="880238"/>
            <a:chExt cx="4992114" cy="2362480"/>
          </a:xfrm>
        </p:grpSpPr>
        <p:pic>
          <p:nvPicPr>
            <p:cNvPr id="245" name="Google Shape;245;p12"/>
            <p:cNvPicPr preferRelativeResize="0"/>
            <p:nvPr/>
          </p:nvPicPr>
          <p:blipFill rotWithShape="1">
            <a:blip r:embed="rId4">
              <a:alphaModFix/>
            </a:blip>
            <a:srcRect b="0" l="0" r="0" t="0"/>
            <a:stretch/>
          </p:blipFill>
          <p:spPr>
            <a:xfrm>
              <a:off x="5377013" y="880238"/>
              <a:ext cx="4992114" cy="2362480"/>
            </a:xfrm>
            <a:prstGeom prst="rect">
              <a:avLst/>
            </a:prstGeom>
            <a:noFill/>
            <a:ln>
              <a:noFill/>
            </a:ln>
          </p:spPr>
        </p:pic>
        <p:sp>
          <p:nvSpPr>
            <p:cNvPr id="246" name="Google Shape;246;p12"/>
            <p:cNvSpPr txBox="1"/>
            <p:nvPr/>
          </p:nvSpPr>
          <p:spPr>
            <a:xfrm>
              <a:off x="9254812" y="1221682"/>
              <a:ext cx="93686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KPS site</a:t>
              </a:r>
              <a:endParaRPr/>
            </a:p>
          </p:txBody>
        </p:sp>
      </p:grpSp>
      <p:pic>
        <p:nvPicPr>
          <p:cNvPr descr="https://lh6.googleusercontent.com/7V25W4PeSTXzfTTQuTeg2XlafXrDR5EJO_8nGL_YBCrCA0inV8N-TmFIUEDjZywWiawEZAp1tdyXjQBwudkZ7aXuEOkvGU47Lm9bx7E7GiFH-7K84JTyKJFHypEmfwnzHVQHxsrLDbSAaznsHvFI0oUhJ6Eaz45n7WOgXCIlXsMFWjZKQatTBIcz1bx34v8L" id="247" name="Google Shape;247;p12"/>
          <p:cNvPicPr preferRelativeResize="0"/>
          <p:nvPr/>
        </p:nvPicPr>
        <p:blipFill rotWithShape="1">
          <a:blip r:embed="rId5">
            <a:alphaModFix/>
          </a:blip>
          <a:srcRect b="0" l="0" r="0" t="0"/>
          <a:stretch/>
        </p:blipFill>
        <p:spPr>
          <a:xfrm>
            <a:off x="962065" y="803337"/>
            <a:ext cx="4628484" cy="2448852"/>
          </a:xfrm>
          <a:prstGeom prst="rect">
            <a:avLst/>
          </a:prstGeom>
          <a:noFill/>
          <a:ln>
            <a:noFill/>
          </a:ln>
        </p:spPr>
      </p:pic>
      <p:grpSp>
        <p:nvGrpSpPr>
          <p:cNvPr id="248" name="Google Shape;248;p12"/>
          <p:cNvGrpSpPr/>
          <p:nvPr/>
        </p:nvGrpSpPr>
        <p:grpSpPr>
          <a:xfrm>
            <a:off x="962472" y="3267947"/>
            <a:ext cx="4628077" cy="2421499"/>
            <a:chOff x="192301" y="1071008"/>
            <a:chExt cx="4483110" cy="2652286"/>
          </a:xfrm>
        </p:grpSpPr>
        <p:pic>
          <p:nvPicPr>
            <p:cNvPr id="249" name="Google Shape;249;p12"/>
            <p:cNvPicPr preferRelativeResize="0"/>
            <p:nvPr/>
          </p:nvPicPr>
          <p:blipFill rotWithShape="1">
            <a:blip r:embed="rId6">
              <a:alphaModFix/>
            </a:blip>
            <a:srcRect b="0" l="0" r="0" t="0"/>
            <a:stretch/>
          </p:blipFill>
          <p:spPr>
            <a:xfrm>
              <a:off x="192301" y="1172768"/>
              <a:ext cx="4483110" cy="2550526"/>
            </a:xfrm>
            <a:prstGeom prst="rect">
              <a:avLst/>
            </a:prstGeom>
            <a:noFill/>
            <a:ln>
              <a:noFill/>
            </a:ln>
          </p:spPr>
        </p:pic>
        <p:sp>
          <p:nvSpPr>
            <p:cNvPr id="250" name="Google Shape;250;p12"/>
            <p:cNvSpPr txBox="1"/>
            <p:nvPr/>
          </p:nvSpPr>
          <p:spPr>
            <a:xfrm>
              <a:off x="2433856" y="3100407"/>
              <a:ext cx="49885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rgbClr val="FF0000"/>
                  </a:solidFill>
                  <a:latin typeface="Calibri"/>
                  <a:ea typeface="Calibri"/>
                  <a:cs typeface="Calibri"/>
                  <a:sym typeface="Calibri"/>
                </a:rPr>
                <a:t>ARM</a:t>
              </a:r>
              <a:endParaRPr/>
            </a:p>
          </p:txBody>
        </p:sp>
        <p:sp>
          <p:nvSpPr>
            <p:cNvPr id="251" name="Google Shape;251;p12"/>
            <p:cNvSpPr txBox="1"/>
            <p:nvPr/>
          </p:nvSpPr>
          <p:spPr>
            <a:xfrm>
              <a:off x="1027500" y="1071008"/>
              <a:ext cx="2812708" cy="4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Calibri"/>
                  <a:ea typeface="Calibri"/>
                  <a:cs typeface="Calibri"/>
                  <a:sym typeface="Calibri"/>
                </a:rPr>
                <a:t>Location of ARM site</a:t>
              </a:r>
              <a:endParaRPr/>
            </a:p>
            <a:p>
              <a:pPr indent="0" lvl="0" marL="0" marR="0" rtl="0" algn="ctr">
                <a:spcBef>
                  <a:spcPts val="0"/>
                </a:spcBef>
                <a:spcAft>
                  <a:spcPts val="0"/>
                </a:spcAft>
                <a:buNone/>
              </a:pPr>
              <a:r>
                <a:rPr b="1" lang="en-US" sz="1200">
                  <a:solidFill>
                    <a:schemeClr val="dk1"/>
                  </a:solidFill>
                  <a:latin typeface="Calibri"/>
                  <a:ea typeface="Calibri"/>
                  <a:cs typeface="Calibri"/>
                  <a:sym typeface="Calibri"/>
                </a:rPr>
                <a:t>relative to the SAIL X-Band Radar at Crested Butte  </a:t>
              </a:r>
              <a:endParaRPr/>
            </a:p>
          </p:txBody>
        </p:sp>
        <p:sp>
          <p:nvSpPr>
            <p:cNvPr id="252" name="Google Shape;252;p12"/>
            <p:cNvSpPr txBox="1"/>
            <p:nvPr/>
          </p:nvSpPr>
          <p:spPr>
            <a:xfrm>
              <a:off x="431261" y="1566667"/>
              <a:ext cx="1799513" cy="40799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ARM Dist. wrt radar : 7.496 km </a:t>
              </a:r>
              <a:endParaRPr/>
            </a:p>
            <a:p>
              <a:pPr indent="0" lvl="0" marL="0" marR="0" rtl="0" algn="l">
                <a:spcBef>
                  <a:spcPts val="0"/>
                </a:spcBef>
                <a:spcAft>
                  <a:spcPts val="0"/>
                </a:spcAft>
                <a:buNone/>
              </a:pPr>
              <a:r>
                <a:rPr b="1" lang="en-US" sz="1200">
                  <a:solidFill>
                    <a:schemeClr val="dk1"/>
                  </a:solidFill>
                  <a:latin typeface="Calibri"/>
                  <a:ea typeface="Calibri"/>
                  <a:cs typeface="Calibri"/>
                  <a:sym typeface="Calibri"/>
                </a:rPr>
                <a:t>ARM Azi. wrt radar : 328.87</a:t>
              </a:r>
              <a:r>
                <a:rPr b="1" baseline="30000" lang="en-US" sz="1200">
                  <a:solidFill>
                    <a:schemeClr val="dk1"/>
                  </a:solidFill>
                  <a:latin typeface="Calibri"/>
                  <a:ea typeface="Calibri"/>
                  <a:cs typeface="Calibri"/>
                  <a:sym typeface="Calibri"/>
                </a:rPr>
                <a:t>o</a:t>
              </a:r>
              <a:endParaRPr/>
            </a:p>
          </p:txBody>
        </p:sp>
      </p:grpSp>
      <p:sp>
        <p:nvSpPr>
          <p:cNvPr id="253" name="Google Shape;253;p12"/>
          <p:cNvSpPr/>
          <p:nvPr/>
        </p:nvSpPr>
        <p:spPr>
          <a:xfrm>
            <a:off x="255994" y="5922891"/>
            <a:ext cx="11179386" cy="830997"/>
          </a:xfrm>
          <a:prstGeom prst="rect">
            <a:avLst/>
          </a:prstGeom>
          <a:solidFill>
            <a:schemeClr val="lt1"/>
          </a:solidFill>
          <a:ln cap="flat" cmpd="sng" w="38100">
            <a:solidFill>
              <a:schemeClr val="accent5"/>
            </a:solidFill>
            <a:prstDash val="solid"/>
            <a:miter lim="800000"/>
            <a:headEnd len="sm" w="sm" type="none"/>
            <a:tailEnd len="sm" w="sm" type="none"/>
          </a:ln>
        </p:spPr>
        <p:txBody>
          <a:bodyPr anchorCtr="0" anchor="t" bIns="45700" lIns="91425" spcFirstLastPara="1" rIns="91425" wrap="square" tIns="45700">
            <a:spAutoFit/>
          </a:bodyPr>
          <a:lstStyle/>
          <a:p>
            <a:pPr indent="-171450" lvl="0" marL="171450" marR="0" rtl="0" algn="just">
              <a:spcBef>
                <a:spcPts val="0"/>
              </a:spcBef>
              <a:spcAft>
                <a:spcPts val="0"/>
              </a:spcAft>
              <a:buClr>
                <a:schemeClr val="dk1"/>
              </a:buClr>
              <a:buSzPts val="1200"/>
              <a:buFont typeface="Arial"/>
              <a:buChar char="•"/>
            </a:pPr>
            <a:r>
              <a:rPr b="1" lang="en-US" sz="1200">
                <a:solidFill>
                  <a:schemeClr val="dk1"/>
                </a:solidFill>
                <a:latin typeface="Times New Roman"/>
                <a:ea typeface="Times New Roman"/>
                <a:cs typeface="Times New Roman"/>
                <a:sym typeface="Times New Roman"/>
              </a:rPr>
              <a:t>Comparison of Radar derived Rainfall from the 1</a:t>
            </a:r>
            <a:r>
              <a:rPr b="1" baseline="30000" lang="en-US" sz="1200">
                <a:solidFill>
                  <a:schemeClr val="dk1"/>
                </a:solidFill>
                <a:latin typeface="Times New Roman"/>
                <a:ea typeface="Times New Roman"/>
                <a:cs typeface="Times New Roman"/>
                <a:sym typeface="Times New Roman"/>
              </a:rPr>
              <a:t>o</a:t>
            </a:r>
            <a:r>
              <a:rPr b="1" lang="en-US" sz="1200">
                <a:solidFill>
                  <a:schemeClr val="dk1"/>
                </a:solidFill>
                <a:latin typeface="Times New Roman"/>
                <a:ea typeface="Times New Roman"/>
                <a:cs typeface="Times New Roman"/>
                <a:sym typeface="Times New Roman"/>
              </a:rPr>
              <a:t> SAIL PPI scans with estimates from precipitation gauge and different MRMS operational products at both KPS and ARM sites. </a:t>
            </a:r>
            <a:endParaRPr/>
          </a:p>
          <a:p>
            <a:pPr indent="-171450" lvl="0" marL="171450" marR="0" rtl="0" algn="just">
              <a:spcBef>
                <a:spcPts val="0"/>
              </a:spcBef>
              <a:spcAft>
                <a:spcPts val="0"/>
              </a:spcAft>
              <a:buClr>
                <a:schemeClr val="dk1"/>
              </a:buClr>
              <a:buSzPts val="1200"/>
              <a:buFont typeface="Arial"/>
              <a:buChar char="•"/>
            </a:pPr>
            <a:r>
              <a:rPr b="1" lang="en-US" sz="1200">
                <a:solidFill>
                  <a:schemeClr val="dk1"/>
                </a:solidFill>
                <a:latin typeface="Times New Roman"/>
                <a:ea typeface="Times New Roman"/>
                <a:cs typeface="Times New Roman"/>
                <a:sym typeface="Times New Roman"/>
              </a:rPr>
              <a:t>Rainfall estimates obtained from radar the data exhibit a strong agreement with the measurements from rain gauges, indicating a high level of accuracy. Conversely, the operational MRMS products tend to underestimate rainfall.</a:t>
            </a:r>
            <a:endParaRPr/>
          </a:p>
        </p:txBody>
      </p:sp>
      <p:sp>
        <p:nvSpPr>
          <p:cNvPr id="254" name="Google Shape;254;p12"/>
          <p:cNvSpPr txBox="1"/>
          <p:nvPr>
            <p:ph idx="12" type="sldNum"/>
          </p:nvPr>
        </p:nvSpPr>
        <p:spPr>
          <a:xfrm>
            <a:off x="9309340" y="638876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400"/>
              <a:t>‹#›</a:t>
            </a:fld>
            <a:endParaRPr b="1" sz="2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3"/>
          <p:cNvSpPr txBox="1"/>
          <p:nvPr/>
        </p:nvSpPr>
        <p:spPr>
          <a:xfrm>
            <a:off x="464306" y="84420"/>
            <a:ext cx="248946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757070"/>
                </a:solidFill>
                <a:latin typeface="Garamond"/>
                <a:ea typeface="Garamond"/>
                <a:cs typeface="Garamond"/>
                <a:sym typeface="Garamond"/>
              </a:rPr>
              <a:t>Summary</a:t>
            </a:r>
            <a:endParaRPr/>
          </a:p>
        </p:txBody>
      </p:sp>
      <p:sp>
        <p:nvSpPr>
          <p:cNvPr id="260" name="Google Shape;260;p13"/>
          <p:cNvSpPr/>
          <p:nvPr/>
        </p:nvSpPr>
        <p:spPr>
          <a:xfrm>
            <a:off x="142551" y="1186404"/>
            <a:ext cx="11589374" cy="4801314"/>
          </a:xfrm>
          <a:prstGeom prst="rect">
            <a:avLst/>
          </a:prstGeom>
          <a:noFill/>
          <a:ln>
            <a:noFill/>
          </a:ln>
        </p:spPr>
        <p:txBody>
          <a:bodyPr anchorCtr="0" anchor="t" bIns="45700" lIns="91425" spcFirstLastPara="1" rIns="91425" wrap="square" tIns="45700">
            <a:spAutoFit/>
          </a:bodyPr>
          <a:lstStyle/>
          <a:p>
            <a:pPr indent="-457200" lvl="0" marL="457200" marR="0" rtl="0" algn="just">
              <a:spcBef>
                <a:spcPts val="0"/>
              </a:spcBef>
              <a:spcAft>
                <a:spcPts val="0"/>
              </a:spcAft>
              <a:buClr>
                <a:schemeClr val="dk1"/>
              </a:buClr>
              <a:buSzPts val="1800"/>
              <a:buFont typeface="Noto Sans Symbols"/>
              <a:buChar char="❑"/>
            </a:pPr>
            <a:r>
              <a:rPr b="1" lang="en-US" sz="1800">
                <a:solidFill>
                  <a:schemeClr val="dk1"/>
                </a:solidFill>
                <a:latin typeface="Arial"/>
                <a:ea typeface="Arial"/>
                <a:cs typeface="Arial"/>
                <a:sym typeface="Arial"/>
              </a:rPr>
              <a:t>Initial observations from the X-Band Radars in SPLASH and SAIL demonstrate the potential of accurately quantifying precipitation. </a:t>
            </a:r>
            <a:endParaRPr/>
          </a:p>
          <a:p>
            <a:pPr indent="-342900" lvl="0" marL="457200" marR="0" rtl="0" algn="just">
              <a:spcBef>
                <a:spcPts val="0"/>
              </a:spcBef>
              <a:spcAft>
                <a:spcPts val="0"/>
              </a:spcAft>
              <a:buClr>
                <a:schemeClr val="dk1"/>
              </a:buClr>
              <a:buSzPts val="1800"/>
              <a:buFont typeface="Noto Sans Symbols"/>
              <a:buNone/>
            </a:pPr>
            <a:r>
              <a:t/>
            </a:r>
            <a:endParaRPr b="1" sz="1800">
              <a:solidFill>
                <a:schemeClr val="dk1"/>
              </a:solidFill>
              <a:latin typeface="Arial"/>
              <a:ea typeface="Arial"/>
              <a:cs typeface="Arial"/>
              <a:sym typeface="Arial"/>
            </a:endParaRPr>
          </a:p>
          <a:p>
            <a:pPr indent="-457200" lvl="0" marL="457200" marR="0" rtl="0" algn="just">
              <a:spcBef>
                <a:spcPts val="0"/>
              </a:spcBef>
              <a:spcAft>
                <a:spcPts val="0"/>
              </a:spcAft>
              <a:buClr>
                <a:schemeClr val="dk1"/>
              </a:buClr>
              <a:buSzPts val="1800"/>
              <a:buFont typeface="Noto Sans Symbols"/>
              <a:buChar char="❑"/>
            </a:pPr>
            <a:r>
              <a:rPr b="1" lang="en-US" sz="1800">
                <a:solidFill>
                  <a:schemeClr val="dk1"/>
                </a:solidFill>
                <a:latin typeface="Arial"/>
                <a:ea typeface="Arial"/>
                <a:cs typeface="Arial"/>
                <a:sym typeface="Arial"/>
              </a:rPr>
              <a:t>This study presents preliminary results of radar-based QPE for both warm and cold seasons. This also demonstrates the feasibility of using disdrometer measurements to derive radar based precipitation estimators that can be used to accurately estimate precipitation.</a:t>
            </a:r>
            <a:endParaRPr/>
          </a:p>
          <a:p>
            <a:pPr indent="-342900" lvl="0" marL="457200" marR="0" rtl="0" algn="just">
              <a:spcBef>
                <a:spcPts val="0"/>
              </a:spcBef>
              <a:spcAft>
                <a:spcPts val="0"/>
              </a:spcAft>
              <a:buClr>
                <a:schemeClr val="dk1"/>
              </a:buClr>
              <a:buSzPts val="1800"/>
              <a:buFont typeface="Noto Sans Symbols"/>
              <a:buNone/>
            </a:pPr>
            <a:r>
              <a:t/>
            </a:r>
            <a:endParaRPr b="1" sz="1800">
              <a:solidFill>
                <a:schemeClr val="dk1"/>
              </a:solidFill>
              <a:latin typeface="Arial"/>
              <a:ea typeface="Arial"/>
              <a:cs typeface="Arial"/>
              <a:sym typeface="Arial"/>
            </a:endParaRPr>
          </a:p>
          <a:p>
            <a:pPr indent="-457200" lvl="0" marL="457200" marR="0" rtl="0" algn="just">
              <a:spcBef>
                <a:spcPts val="0"/>
              </a:spcBef>
              <a:spcAft>
                <a:spcPts val="0"/>
              </a:spcAft>
              <a:buClr>
                <a:schemeClr val="dk1"/>
              </a:buClr>
              <a:buSzPts val="1800"/>
              <a:buFont typeface="Noto Sans Symbols"/>
              <a:buChar char="❑"/>
            </a:pPr>
            <a:r>
              <a:rPr b="1" lang="en-US" sz="1800">
                <a:solidFill>
                  <a:schemeClr val="dk1"/>
                </a:solidFill>
                <a:latin typeface="Arial"/>
                <a:ea typeface="Arial"/>
                <a:cs typeface="Arial"/>
                <a:sym typeface="Arial"/>
              </a:rPr>
              <a:t>Application of the Z-S and R-KDP relations to the X-Band radar data demonstrates overall good performance against in-situ estimates. This also suggests accurate radar based precipitation estimation is possible with radar based estimator relations that are more tailored for East River Watershed region of the Colorado Mountains.</a:t>
            </a:r>
            <a:endParaRPr/>
          </a:p>
          <a:p>
            <a:pPr indent="-342900" lvl="0" marL="457200" marR="0" rtl="0" algn="just">
              <a:spcBef>
                <a:spcPts val="0"/>
              </a:spcBef>
              <a:spcAft>
                <a:spcPts val="0"/>
              </a:spcAft>
              <a:buClr>
                <a:schemeClr val="dk1"/>
              </a:buClr>
              <a:buSzPts val="1800"/>
              <a:buFont typeface="Noto Sans Symbols"/>
              <a:buNone/>
            </a:pPr>
            <a:r>
              <a:t/>
            </a:r>
            <a:endParaRPr b="1" sz="1800">
              <a:solidFill>
                <a:schemeClr val="dk1"/>
              </a:solidFill>
              <a:latin typeface="Arial"/>
              <a:ea typeface="Arial"/>
              <a:cs typeface="Arial"/>
              <a:sym typeface="Arial"/>
            </a:endParaRPr>
          </a:p>
          <a:p>
            <a:pPr indent="-457200" lvl="0" marL="457200" marR="0" rtl="0" algn="just">
              <a:spcBef>
                <a:spcPts val="0"/>
              </a:spcBef>
              <a:spcAft>
                <a:spcPts val="0"/>
              </a:spcAft>
              <a:buClr>
                <a:schemeClr val="dk1"/>
              </a:buClr>
              <a:buSzPts val="1800"/>
              <a:buFont typeface="Noto Sans Symbols"/>
              <a:buChar char="❑"/>
            </a:pPr>
            <a:r>
              <a:rPr b="1" lang="en-US" sz="1800">
                <a:solidFill>
                  <a:schemeClr val="dk1"/>
                </a:solidFill>
                <a:latin typeface="Arial"/>
                <a:ea typeface="Arial"/>
                <a:cs typeface="Arial"/>
                <a:sym typeface="Arial"/>
              </a:rPr>
              <a:t>More precipitation events will be analyzed to help quantify radar derived QPE uncertainties. </a:t>
            </a:r>
            <a:endParaRPr/>
          </a:p>
          <a:p>
            <a:pPr indent="0" lvl="0" marL="0" marR="0" rtl="0" algn="just">
              <a:spcBef>
                <a:spcPts val="0"/>
              </a:spcBef>
              <a:spcAft>
                <a:spcPts val="0"/>
              </a:spcAft>
              <a:buNone/>
            </a:pPr>
            <a:r>
              <a:t/>
            </a:r>
            <a:endParaRPr b="1" sz="1800">
              <a:solidFill>
                <a:schemeClr val="dk1"/>
              </a:solidFill>
              <a:latin typeface="Arial"/>
              <a:ea typeface="Arial"/>
              <a:cs typeface="Arial"/>
              <a:sym typeface="Arial"/>
            </a:endParaRPr>
          </a:p>
          <a:p>
            <a:pPr indent="-457200" lvl="0" marL="457200" marR="0" rtl="0" algn="just">
              <a:spcBef>
                <a:spcPts val="0"/>
              </a:spcBef>
              <a:spcAft>
                <a:spcPts val="0"/>
              </a:spcAft>
              <a:buClr>
                <a:schemeClr val="dk1"/>
              </a:buClr>
              <a:buSzPts val="1800"/>
              <a:buFont typeface="Noto Sans Symbols"/>
              <a:buChar char="❑"/>
            </a:pPr>
            <a:r>
              <a:rPr b="1" lang="en-US" sz="1800">
                <a:solidFill>
                  <a:schemeClr val="dk1"/>
                </a:solidFill>
                <a:latin typeface="Arial"/>
                <a:ea typeface="Arial"/>
                <a:cs typeface="Arial"/>
                <a:sym typeface="Arial"/>
              </a:rPr>
              <a:t>Future studies will involve development of QPE maps. Techniques for filling up the blocked regions in the radar domain requires careful investigation. </a:t>
            </a:r>
            <a:endParaRPr/>
          </a:p>
          <a:p>
            <a:pPr indent="-342900" lvl="0" marL="457200" marR="0" rtl="0" algn="just">
              <a:spcBef>
                <a:spcPts val="0"/>
              </a:spcBef>
              <a:spcAft>
                <a:spcPts val="0"/>
              </a:spcAft>
              <a:buClr>
                <a:schemeClr val="dk1"/>
              </a:buClr>
              <a:buSzPts val="1800"/>
              <a:buFont typeface="Noto Sans Symbols"/>
              <a:buNone/>
            </a:pPr>
            <a:r>
              <a:t/>
            </a:r>
            <a:endParaRPr b="1" sz="1800">
              <a:solidFill>
                <a:schemeClr val="dk1"/>
              </a:solidFill>
              <a:latin typeface="Arial"/>
              <a:ea typeface="Arial"/>
              <a:cs typeface="Arial"/>
              <a:sym typeface="Arial"/>
            </a:endParaRPr>
          </a:p>
        </p:txBody>
      </p:sp>
      <p:sp>
        <p:nvSpPr>
          <p:cNvPr id="261" name="Google Shape;261;p13"/>
          <p:cNvSpPr txBox="1"/>
          <p:nvPr>
            <p:ph idx="12" type="sldNum"/>
          </p:nvPr>
        </p:nvSpPr>
        <p:spPr>
          <a:xfrm>
            <a:off x="9309340" y="638876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400"/>
              <a:t>‹#›</a:t>
            </a:fld>
            <a:endParaRPr b="1" sz="2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
          <p:cNvSpPr txBox="1"/>
          <p:nvPr>
            <p:ph idx="12" type="sldNum"/>
          </p:nvPr>
        </p:nvSpPr>
        <p:spPr>
          <a:xfrm>
            <a:off x="9309340" y="638876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400"/>
              <a:t>‹#›</a:t>
            </a:fld>
            <a:endParaRPr b="1" sz="2400"/>
          </a:p>
        </p:txBody>
      </p:sp>
      <p:sp>
        <p:nvSpPr>
          <p:cNvPr id="101" name="Google Shape;101;p2"/>
          <p:cNvSpPr txBox="1"/>
          <p:nvPr/>
        </p:nvSpPr>
        <p:spPr>
          <a:xfrm>
            <a:off x="436458" y="93197"/>
            <a:ext cx="6897529"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200" u="none" cap="none" strike="noStrike">
                <a:solidFill>
                  <a:srgbClr val="757070"/>
                </a:solidFill>
                <a:latin typeface="Garamond"/>
                <a:ea typeface="Garamond"/>
                <a:cs typeface="Garamond"/>
                <a:sym typeface="Garamond"/>
              </a:rPr>
              <a:t>Overview, Background and Motivation</a:t>
            </a:r>
            <a:endParaRPr/>
          </a:p>
        </p:txBody>
      </p:sp>
      <p:sp>
        <p:nvSpPr>
          <p:cNvPr id="102" name="Google Shape;102;p2"/>
          <p:cNvSpPr/>
          <p:nvPr/>
        </p:nvSpPr>
        <p:spPr>
          <a:xfrm>
            <a:off x="368092" y="1059293"/>
            <a:ext cx="11008097" cy="4948149"/>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7000"/>
              </a:lnSpc>
              <a:spcBef>
                <a:spcPts val="0"/>
              </a:spcBef>
              <a:spcAft>
                <a:spcPts val="0"/>
              </a:spcAft>
              <a:buClr>
                <a:schemeClr val="accent1"/>
              </a:buClr>
              <a:buSzPts val="1800"/>
              <a:buFont typeface="Noto Sans Symbols"/>
              <a:buChar char="▪"/>
            </a:pPr>
            <a:r>
              <a:rPr b="1" lang="en-US" sz="1800">
                <a:solidFill>
                  <a:schemeClr val="dk1"/>
                </a:solidFill>
                <a:latin typeface="Times New Roman"/>
                <a:ea typeface="Times New Roman"/>
                <a:cs typeface="Times New Roman"/>
                <a:sym typeface="Times New Roman"/>
              </a:rPr>
              <a:t>Improving the ability to forecast water supply in the American West demands understanding of the major atmospheric physical processes and land-atmosphere interactions impacting how mountainous watersheds in the Rocky Mountains produce precipitation and generate surface runoff. To better understand these processes, two field experiments are being conducted in the East River watershed of the Colorado Rocky Mountains from 2021 to 2023. The ultimate goal is to improve the ability to forecast water supply in the American West. </a:t>
            </a:r>
            <a:endParaRPr/>
          </a:p>
          <a:p>
            <a:pPr indent="-285750" lvl="0" marL="285750" marR="0" rtl="0" algn="just">
              <a:lnSpc>
                <a:spcPct val="107000"/>
              </a:lnSpc>
              <a:spcBef>
                <a:spcPts val="800"/>
              </a:spcBef>
              <a:spcAft>
                <a:spcPts val="0"/>
              </a:spcAft>
              <a:buClr>
                <a:schemeClr val="accent1"/>
              </a:buClr>
              <a:buSzPts val="1800"/>
              <a:buFont typeface="Noto Sans Symbols"/>
              <a:buChar char="▪"/>
            </a:pPr>
            <a:r>
              <a:rPr b="1" lang="en-US" sz="1800">
                <a:solidFill>
                  <a:schemeClr val="dk1"/>
                </a:solidFill>
                <a:latin typeface="Times New Roman"/>
                <a:ea typeface="Times New Roman"/>
                <a:cs typeface="Times New Roman"/>
                <a:sym typeface="Times New Roman"/>
              </a:rPr>
              <a:t>The Study of Precipitation, the Lower Atmosphere and Surface for Hydrometeorology or SPLASH experiment is being led by the NOAA Physical Sciences Laboratory (PSL). </a:t>
            </a:r>
            <a:endParaRPr/>
          </a:p>
          <a:p>
            <a:pPr indent="-285750" lvl="0" marL="285750" marR="0" rtl="0" algn="just">
              <a:lnSpc>
                <a:spcPct val="107000"/>
              </a:lnSpc>
              <a:spcBef>
                <a:spcPts val="800"/>
              </a:spcBef>
              <a:spcAft>
                <a:spcPts val="0"/>
              </a:spcAft>
              <a:buClr>
                <a:schemeClr val="accent1"/>
              </a:buClr>
              <a:buSzPts val="1800"/>
              <a:buFont typeface="Noto Sans Symbols"/>
              <a:buChar char="▪"/>
            </a:pPr>
            <a:r>
              <a:rPr b="1" lang="en-US" sz="1800">
                <a:solidFill>
                  <a:schemeClr val="dk1"/>
                </a:solidFill>
                <a:latin typeface="Times New Roman"/>
                <a:ea typeface="Times New Roman"/>
                <a:cs typeface="Times New Roman"/>
                <a:sym typeface="Times New Roman"/>
              </a:rPr>
              <a:t>The U.S. Department of Energy (DOE) is leading the Surface Atmospheric Integrated Field Laboratory or SAIL experiment in the same region. </a:t>
            </a:r>
            <a:endParaRPr/>
          </a:p>
          <a:p>
            <a:pPr indent="-285750" lvl="0" marL="285750" marR="0" rtl="0" algn="just">
              <a:lnSpc>
                <a:spcPct val="107000"/>
              </a:lnSpc>
              <a:spcBef>
                <a:spcPts val="800"/>
              </a:spcBef>
              <a:spcAft>
                <a:spcPts val="0"/>
              </a:spcAft>
              <a:buClr>
                <a:schemeClr val="accent1"/>
              </a:buClr>
              <a:buSzPts val="1800"/>
              <a:buFont typeface="Noto Sans Symbols"/>
              <a:buChar char="▪"/>
            </a:pPr>
            <a:r>
              <a:rPr b="1" lang="en-US" sz="1800">
                <a:solidFill>
                  <a:schemeClr val="dk1"/>
                </a:solidFill>
                <a:latin typeface="Times New Roman"/>
                <a:ea typeface="Times New Roman"/>
                <a:cs typeface="Times New Roman"/>
                <a:sym typeface="Times New Roman"/>
              </a:rPr>
              <a:t>Both SPLASH and SAIL campaign are a collaborative effort of multitude of national labs, research institutes and universities.</a:t>
            </a:r>
            <a:endParaRPr b="1" sz="1800">
              <a:solidFill>
                <a:schemeClr val="dk1"/>
              </a:solidFill>
              <a:latin typeface="Times New Roman"/>
              <a:ea typeface="Times New Roman"/>
              <a:cs typeface="Times New Roman"/>
              <a:sym typeface="Times New Roman"/>
            </a:endParaRPr>
          </a:p>
          <a:p>
            <a:pPr indent="-285750" lvl="0" marL="285750" marR="0" rtl="0" algn="just">
              <a:lnSpc>
                <a:spcPct val="107000"/>
              </a:lnSpc>
              <a:spcBef>
                <a:spcPts val="800"/>
              </a:spcBef>
              <a:spcAft>
                <a:spcPts val="0"/>
              </a:spcAft>
              <a:buClr>
                <a:schemeClr val="accent1"/>
              </a:buClr>
              <a:buSzPts val="1800"/>
              <a:buFont typeface="Noto Sans Symbols"/>
              <a:buChar char="▪"/>
            </a:pPr>
            <a:r>
              <a:rPr b="1" lang="en-US" sz="1800">
                <a:solidFill>
                  <a:schemeClr val="dk1"/>
                </a:solidFill>
                <a:latin typeface="Calibri"/>
                <a:ea typeface="Calibri"/>
                <a:cs typeface="Calibri"/>
                <a:sym typeface="Calibri"/>
              </a:rPr>
              <a:t>SPLASH and SAIL experiments will provide complementary observations in the study domain that will help characterize precipitation, aerosols, clouds, winds, radiation, temperature and humidity at a wide range of spatial and temporal scales. </a:t>
            </a:r>
            <a:endParaRPr b="1"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3"/>
          <p:cNvPicPr preferRelativeResize="0"/>
          <p:nvPr/>
        </p:nvPicPr>
        <p:blipFill rotWithShape="1">
          <a:blip r:embed="rId3">
            <a:alphaModFix/>
          </a:blip>
          <a:srcRect b="0" l="0" r="0" t="0"/>
          <a:stretch/>
        </p:blipFill>
        <p:spPr>
          <a:xfrm>
            <a:off x="0" y="1075985"/>
            <a:ext cx="5112835" cy="5189604"/>
          </a:xfrm>
          <a:prstGeom prst="rect">
            <a:avLst/>
          </a:prstGeom>
          <a:noFill/>
          <a:ln>
            <a:noFill/>
          </a:ln>
        </p:spPr>
      </p:pic>
      <p:pic>
        <p:nvPicPr>
          <p:cNvPr id="108" name="Google Shape;108;p3"/>
          <p:cNvPicPr preferRelativeResize="0"/>
          <p:nvPr/>
        </p:nvPicPr>
        <p:blipFill rotWithShape="1">
          <a:blip r:embed="rId4">
            <a:alphaModFix/>
          </a:blip>
          <a:srcRect b="0" l="21968" r="21315" t="0"/>
          <a:stretch/>
        </p:blipFill>
        <p:spPr>
          <a:xfrm>
            <a:off x="5224087" y="1075985"/>
            <a:ext cx="3239617" cy="3427213"/>
          </a:xfrm>
          <a:prstGeom prst="rect">
            <a:avLst/>
          </a:prstGeom>
          <a:noFill/>
          <a:ln>
            <a:noFill/>
          </a:ln>
        </p:spPr>
      </p:pic>
      <p:pic>
        <p:nvPicPr>
          <p:cNvPr id="109" name="Google Shape;109;p3"/>
          <p:cNvPicPr preferRelativeResize="0"/>
          <p:nvPr/>
        </p:nvPicPr>
        <p:blipFill rotWithShape="1">
          <a:blip r:embed="rId5">
            <a:alphaModFix/>
          </a:blip>
          <a:srcRect b="0" l="4532" r="17611" t="0"/>
          <a:stretch/>
        </p:blipFill>
        <p:spPr>
          <a:xfrm rot="5400000">
            <a:off x="8512063" y="1138879"/>
            <a:ext cx="3427213" cy="3301426"/>
          </a:xfrm>
          <a:prstGeom prst="rect">
            <a:avLst/>
          </a:prstGeom>
          <a:noFill/>
          <a:ln>
            <a:noFill/>
          </a:ln>
        </p:spPr>
      </p:pic>
      <p:sp>
        <p:nvSpPr>
          <p:cNvPr id="110" name="Google Shape;110;p3"/>
          <p:cNvSpPr/>
          <p:nvPr/>
        </p:nvSpPr>
        <p:spPr>
          <a:xfrm>
            <a:off x="5224087" y="4851759"/>
            <a:ext cx="3083151"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7B5FF3"/>
                </a:solidFill>
                <a:latin typeface="Calibri"/>
                <a:ea typeface="Calibri"/>
                <a:cs typeface="Calibri"/>
                <a:sym typeface="Calibri"/>
              </a:rPr>
              <a:t>SPLASH X-Band Radar (XRJY)</a:t>
            </a:r>
            <a:endParaRPr/>
          </a:p>
          <a:p>
            <a:pPr indent="0" lvl="0" marL="0" marR="0" rtl="0" algn="l">
              <a:spcBef>
                <a:spcPts val="0"/>
              </a:spcBef>
              <a:spcAft>
                <a:spcPts val="0"/>
              </a:spcAft>
              <a:buNone/>
            </a:pPr>
            <a:r>
              <a:rPr b="1" lang="en-US" sz="1800">
                <a:solidFill>
                  <a:srgbClr val="7B5FF3"/>
                </a:solidFill>
                <a:latin typeface="Calibri"/>
                <a:ea typeface="Calibri"/>
                <a:cs typeface="Calibri"/>
                <a:sym typeface="Calibri"/>
              </a:rPr>
              <a:t>Lat: 38.7168</a:t>
            </a:r>
            <a:r>
              <a:rPr b="1" baseline="30000" lang="en-US" sz="1800">
                <a:solidFill>
                  <a:srgbClr val="7B5FF3"/>
                </a:solidFill>
                <a:latin typeface="Calibri"/>
                <a:ea typeface="Calibri"/>
                <a:cs typeface="Calibri"/>
                <a:sym typeface="Calibri"/>
              </a:rPr>
              <a:t>O</a:t>
            </a:r>
            <a:r>
              <a:rPr b="1" lang="en-US" sz="1800">
                <a:solidFill>
                  <a:srgbClr val="7B5FF3"/>
                </a:solidFill>
                <a:latin typeface="Calibri"/>
                <a:ea typeface="Calibri"/>
                <a:cs typeface="Calibri"/>
                <a:sym typeface="Calibri"/>
              </a:rPr>
              <a:t> N</a:t>
            </a:r>
            <a:endParaRPr/>
          </a:p>
          <a:p>
            <a:pPr indent="0" lvl="0" marL="0" marR="0" rtl="0" algn="l">
              <a:spcBef>
                <a:spcPts val="0"/>
              </a:spcBef>
              <a:spcAft>
                <a:spcPts val="0"/>
              </a:spcAft>
              <a:buNone/>
            </a:pPr>
            <a:r>
              <a:rPr b="1" lang="en-US" sz="1800">
                <a:solidFill>
                  <a:srgbClr val="7B5FF3"/>
                </a:solidFill>
                <a:latin typeface="Calibri"/>
                <a:ea typeface="Calibri"/>
                <a:cs typeface="Calibri"/>
                <a:sym typeface="Calibri"/>
              </a:rPr>
              <a:t>Lon: -106.8529</a:t>
            </a:r>
            <a:r>
              <a:rPr b="1" baseline="30000" lang="en-US" sz="1800">
                <a:solidFill>
                  <a:srgbClr val="7B5FF3"/>
                </a:solidFill>
                <a:latin typeface="Calibri"/>
                <a:ea typeface="Calibri"/>
                <a:cs typeface="Calibri"/>
                <a:sym typeface="Calibri"/>
              </a:rPr>
              <a:t>O</a:t>
            </a:r>
            <a:r>
              <a:rPr b="1" lang="en-US" sz="1800">
                <a:solidFill>
                  <a:srgbClr val="7B5FF3"/>
                </a:solidFill>
                <a:latin typeface="Calibri"/>
                <a:ea typeface="Calibri"/>
                <a:cs typeface="Calibri"/>
                <a:sym typeface="Calibri"/>
              </a:rPr>
              <a:t> W</a:t>
            </a:r>
            <a:endParaRPr/>
          </a:p>
          <a:p>
            <a:pPr indent="0" lvl="0" marL="0" marR="0" rtl="0" algn="l">
              <a:spcBef>
                <a:spcPts val="0"/>
              </a:spcBef>
              <a:spcAft>
                <a:spcPts val="0"/>
              </a:spcAft>
              <a:buNone/>
            </a:pPr>
            <a:r>
              <a:rPr b="1" lang="en-US" sz="1800">
                <a:solidFill>
                  <a:srgbClr val="9463F7"/>
                </a:solidFill>
                <a:latin typeface="Calibri"/>
                <a:ea typeface="Calibri"/>
                <a:cs typeface="Calibri"/>
                <a:sym typeface="Calibri"/>
              </a:rPr>
              <a:t>Height: 2504 m (MSL)</a:t>
            </a:r>
            <a:endParaRPr/>
          </a:p>
        </p:txBody>
      </p:sp>
      <p:sp>
        <p:nvSpPr>
          <p:cNvPr id="111" name="Google Shape;111;p3"/>
          <p:cNvSpPr/>
          <p:nvPr/>
        </p:nvSpPr>
        <p:spPr>
          <a:xfrm>
            <a:off x="8536535" y="4851759"/>
            <a:ext cx="3339847"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E19F6"/>
                </a:solidFill>
                <a:latin typeface="Calibri"/>
                <a:ea typeface="Calibri"/>
                <a:cs typeface="Calibri"/>
                <a:sym typeface="Calibri"/>
              </a:rPr>
              <a:t>SAIL X-Band Radar (XSAIL)</a:t>
            </a:r>
            <a:endParaRPr/>
          </a:p>
          <a:p>
            <a:pPr indent="0" lvl="0" marL="0" marR="0" rtl="0" algn="l">
              <a:spcBef>
                <a:spcPts val="0"/>
              </a:spcBef>
              <a:spcAft>
                <a:spcPts val="0"/>
              </a:spcAft>
              <a:buNone/>
            </a:pPr>
            <a:r>
              <a:rPr b="1" lang="en-US" sz="1800">
                <a:solidFill>
                  <a:srgbClr val="0E19F6"/>
                </a:solidFill>
                <a:latin typeface="Calibri"/>
                <a:ea typeface="Calibri"/>
                <a:cs typeface="Calibri"/>
                <a:sym typeface="Calibri"/>
              </a:rPr>
              <a:t>Lat: 38.8984</a:t>
            </a:r>
            <a:r>
              <a:rPr b="1" baseline="30000" lang="en-US" sz="1800">
                <a:solidFill>
                  <a:srgbClr val="0E19F6"/>
                </a:solidFill>
                <a:latin typeface="Calibri"/>
                <a:ea typeface="Calibri"/>
                <a:cs typeface="Calibri"/>
                <a:sym typeface="Calibri"/>
              </a:rPr>
              <a:t>O</a:t>
            </a:r>
            <a:r>
              <a:rPr b="1" lang="en-US" sz="1800">
                <a:solidFill>
                  <a:srgbClr val="0E19F6"/>
                </a:solidFill>
                <a:latin typeface="Calibri"/>
                <a:ea typeface="Calibri"/>
                <a:cs typeface="Calibri"/>
                <a:sym typeface="Calibri"/>
              </a:rPr>
              <a:t> N </a:t>
            </a:r>
            <a:endParaRPr/>
          </a:p>
          <a:p>
            <a:pPr indent="0" lvl="0" marL="0" marR="0" rtl="0" algn="l">
              <a:spcBef>
                <a:spcPts val="0"/>
              </a:spcBef>
              <a:spcAft>
                <a:spcPts val="0"/>
              </a:spcAft>
              <a:buNone/>
            </a:pPr>
            <a:r>
              <a:rPr b="1" lang="en-US" sz="1800">
                <a:solidFill>
                  <a:srgbClr val="0E19F6"/>
                </a:solidFill>
                <a:latin typeface="Calibri"/>
                <a:ea typeface="Calibri"/>
                <a:cs typeface="Calibri"/>
                <a:sym typeface="Calibri"/>
              </a:rPr>
              <a:t>Lon: 106.9432</a:t>
            </a:r>
            <a:r>
              <a:rPr b="1" baseline="30000" lang="en-US" sz="1800">
                <a:solidFill>
                  <a:srgbClr val="0E19F6"/>
                </a:solidFill>
                <a:latin typeface="Calibri"/>
                <a:ea typeface="Calibri"/>
                <a:cs typeface="Calibri"/>
                <a:sym typeface="Calibri"/>
              </a:rPr>
              <a:t>O</a:t>
            </a:r>
            <a:r>
              <a:rPr b="1" lang="en-US" sz="1800">
                <a:solidFill>
                  <a:srgbClr val="0E19F6"/>
                </a:solidFill>
                <a:latin typeface="Calibri"/>
                <a:ea typeface="Calibri"/>
                <a:cs typeface="Calibri"/>
                <a:sym typeface="Calibri"/>
              </a:rPr>
              <a:t> W</a:t>
            </a:r>
            <a:endParaRPr/>
          </a:p>
          <a:p>
            <a:pPr indent="0" lvl="0" marL="0" marR="0" rtl="0" algn="l">
              <a:spcBef>
                <a:spcPts val="0"/>
              </a:spcBef>
              <a:spcAft>
                <a:spcPts val="0"/>
              </a:spcAft>
              <a:buNone/>
            </a:pPr>
            <a:r>
              <a:rPr b="1" lang="en-US" sz="1800">
                <a:solidFill>
                  <a:srgbClr val="0E19F6"/>
                </a:solidFill>
                <a:latin typeface="Calibri"/>
                <a:ea typeface="Calibri"/>
                <a:cs typeface="Calibri"/>
                <a:sym typeface="Calibri"/>
              </a:rPr>
              <a:t>Height: 3149.2 m (MSL)</a:t>
            </a:r>
            <a:endParaRPr/>
          </a:p>
        </p:txBody>
      </p:sp>
      <p:sp>
        <p:nvSpPr>
          <p:cNvPr id="112" name="Google Shape;112;p3"/>
          <p:cNvSpPr txBox="1"/>
          <p:nvPr/>
        </p:nvSpPr>
        <p:spPr>
          <a:xfrm>
            <a:off x="436458" y="93197"/>
            <a:ext cx="1160426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757070"/>
                </a:solidFill>
                <a:latin typeface="Garamond"/>
                <a:ea typeface="Garamond"/>
                <a:cs typeface="Garamond"/>
                <a:sym typeface="Garamond"/>
              </a:rPr>
              <a:t>Dual-polarization X-Band Scanning Radars in SPLASH and SAIL</a:t>
            </a:r>
            <a:endParaRPr/>
          </a:p>
        </p:txBody>
      </p:sp>
      <p:sp>
        <p:nvSpPr>
          <p:cNvPr id="113" name="Google Shape;113;p3"/>
          <p:cNvSpPr txBox="1"/>
          <p:nvPr/>
        </p:nvSpPr>
        <p:spPr>
          <a:xfrm>
            <a:off x="5144782" y="4503197"/>
            <a:ext cx="291297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Image Reference: https://www.psl.noaa.gov/splash/</a:t>
            </a:r>
            <a:endParaRPr/>
          </a:p>
        </p:txBody>
      </p:sp>
      <p:sp>
        <p:nvSpPr>
          <p:cNvPr id="114" name="Google Shape;114;p3"/>
          <p:cNvSpPr txBox="1"/>
          <p:nvPr/>
        </p:nvSpPr>
        <p:spPr>
          <a:xfrm>
            <a:off x="8495651" y="4503197"/>
            <a:ext cx="195277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Calibri"/>
                <a:ea typeface="Calibri"/>
                <a:cs typeface="Calibri"/>
                <a:sym typeface="Calibri"/>
              </a:rPr>
              <a:t>Image Courtesy: Francesc Junyent</a:t>
            </a:r>
            <a:endParaRPr sz="1000">
              <a:solidFill>
                <a:schemeClr val="dk1"/>
              </a:solidFill>
              <a:latin typeface="Calibri"/>
              <a:ea typeface="Calibri"/>
              <a:cs typeface="Calibri"/>
              <a:sym typeface="Calibri"/>
            </a:endParaRPr>
          </a:p>
        </p:txBody>
      </p:sp>
      <p:sp>
        <p:nvSpPr>
          <p:cNvPr id="115" name="Google Shape;115;p3"/>
          <p:cNvSpPr txBox="1"/>
          <p:nvPr>
            <p:ph idx="12" type="sldNum"/>
          </p:nvPr>
        </p:nvSpPr>
        <p:spPr>
          <a:xfrm>
            <a:off x="9309340" y="638876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400"/>
              <a:t>‹#›</a:t>
            </a:fld>
            <a:endParaRPr b="1" sz="2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4"/>
          <p:cNvSpPr txBox="1"/>
          <p:nvPr/>
        </p:nvSpPr>
        <p:spPr>
          <a:xfrm>
            <a:off x="4591048" y="3801805"/>
            <a:ext cx="7347300" cy="2432100"/>
          </a:xfrm>
          <a:prstGeom prst="rect">
            <a:avLst/>
          </a:prstGeom>
          <a:solidFill>
            <a:schemeClr val="lt1"/>
          </a:solidFill>
          <a:ln cap="flat" cmpd="sng" w="28575">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2818FC"/>
                </a:solidFill>
                <a:latin typeface="Arial"/>
                <a:ea typeface="Arial"/>
                <a:cs typeface="Arial"/>
                <a:sym typeface="Arial"/>
              </a:rPr>
              <a:t>SAIL X-Band Radar Scan Strategy</a:t>
            </a:r>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457200" lvl="0" marL="457200" marR="0" rtl="0" algn="l">
              <a:spcBef>
                <a:spcPts val="0"/>
              </a:spcBef>
              <a:spcAft>
                <a:spcPts val="0"/>
              </a:spcAft>
              <a:buClr>
                <a:srgbClr val="2D37F7"/>
              </a:buClr>
              <a:buSzPts val="2400"/>
              <a:buFont typeface="Noto Sans Symbols"/>
              <a:buChar char="▪"/>
            </a:pPr>
            <a:r>
              <a:rPr lang="en-US" sz="1600">
                <a:solidFill>
                  <a:schemeClr val="dk1"/>
                </a:solidFill>
                <a:latin typeface="Arial"/>
                <a:ea typeface="Arial"/>
                <a:cs typeface="Arial"/>
                <a:sym typeface="Arial"/>
              </a:rPr>
              <a:t>PPI scans every </a:t>
            </a:r>
            <a:r>
              <a:rPr b="1" lang="en-US" sz="1600">
                <a:solidFill>
                  <a:schemeClr val="dk1"/>
                </a:solidFill>
                <a:latin typeface="Arial"/>
                <a:ea typeface="Arial"/>
                <a:cs typeface="Arial"/>
                <a:sym typeface="Arial"/>
              </a:rPr>
              <a:t>~5 minutes </a:t>
            </a:r>
            <a:r>
              <a:rPr lang="en-US" sz="1600">
                <a:solidFill>
                  <a:schemeClr val="dk1"/>
                </a:solidFill>
                <a:latin typeface="Arial"/>
                <a:ea typeface="Arial"/>
                <a:cs typeface="Arial"/>
                <a:sym typeface="Arial"/>
              </a:rPr>
              <a:t>at </a:t>
            </a:r>
            <a:r>
              <a:rPr b="1" lang="en-US" sz="1600">
                <a:solidFill>
                  <a:schemeClr val="dk1"/>
                </a:solidFill>
                <a:latin typeface="Arial"/>
                <a:ea typeface="Arial"/>
                <a:cs typeface="Arial"/>
                <a:sym typeface="Arial"/>
              </a:rPr>
              <a:t>1</a:t>
            </a:r>
            <a:r>
              <a:rPr b="1" baseline="30000" lang="en-US" sz="1600">
                <a:solidFill>
                  <a:schemeClr val="dk1"/>
                </a:solidFill>
                <a:latin typeface="Arial"/>
                <a:ea typeface="Arial"/>
                <a:cs typeface="Arial"/>
                <a:sym typeface="Arial"/>
              </a:rPr>
              <a:t>o</a:t>
            </a:r>
            <a:r>
              <a:rPr b="1" lang="en-US" sz="1600">
                <a:solidFill>
                  <a:schemeClr val="dk1"/>
                </a:solidFill>
                <a:latin typeface="Arial"/>
                <a:ea typeface="Arial"/>
                <a:cs typeface="Arial"/>
                <a:sym typeface="Arial"/>
              </a:rPr>
              <a:t>, 2</a:t>
            </a:r>
            <a:r>
              <a:rPr b="1" baseline="30000" lang="en-US" sz="1600">
                <a:solidFill>
                  <a:schemeClr val="dk1"/>
                </a:solidFill>
                <a:latin typeface="Arial"/>
                <a:ea typeface="Arial"/>
                <a:cs typeface="Arial"/>
                <a:sym typeface="Arial"/>
              </a:rPr>
              <a:t>o</a:t>
            </a:r>
            <a:r>
              <a:rPr b="1" lang="en-US" sz="1600">
                <a:solidFill>
                  <a:schemeClr val="dk1"/>
                </a:solidFill>
                <a:latin typeface="Arial"/>
                <a:ea typeface="Arial"/>
                <a:cs typeface="Arial"/>
                <a:sym typeface="Arial"/>
              </a:rPr>
              <a:t>,4</a:t>
            </a:r>
            <a:r>
              <a:rPr b="1" baseline="30000" lang="en-US" sz="1600">
                <a:solidFill>
                  <a:schemeClr val="dk1"/>
                </a:solidFill>
                <a:latin typeface="Arial"/>
                <a:ea typeface="Arial"/>
                <a:cs typeface="Arial"/>
                <a:sym typeface="Arial"/>
              </a:rPr>
              <a:t>o</a:t>
            </a:r>
            <a:r>
              <a:rPr b="1" lang="en-US" sz="1600">
                <a:solidFill>
                  <a:schemeClr val="dk1"/>
                </a:solidFill>
                <a:latin typeface="Arial"/>
                <a:ea typeface="Arial"/>
                <a:cs typeface="Arial"/>
                <a:sym typeface="Arial"/>
              </a:rPr>
              <a:t>,6</a:t>
            </a:r>
            <a:r>
              <a:rPr b="1" baseline="30000" lang="en-US" sz="1600">
                <a:solidFill>
                  <a:schemeClr val="dk1"/>
                </a:solidFill>
                <a:latin typeface="Arial"/>
                <a:ea typeface="Arial"/>
                <a:cs typeface="Arial"/>
                <a:sym typeface="Arial"/>
              </a:rPr>
              <a:t>o</a:t>
            </a:r>
            <a:r>
              <a:rPr b="1" lang="en-US" sz="1600">
                <a:solidFill>
                  <a:schemeClr val="dk1"/>
                </a:solidFill>
                <a:latin typeface="Arial"/>
                <a:ea typeface="Arial"/>
                <a:cs typeface="Arial"/>
                <a:sym typeface="Arial"/>
              </a:rPr>
              <a:t>,8</a:t>
            </a:r>
            <a:r>
              <a:rPr b="1" baseline="30000" lang="en-US" sz="1600">
                <a:solidFill>
                  <a:schemeClr val="dk1"/>
                </a:solidFill>
                <a:latin typeface="Arial"/>
                <a:ea typeface="Arial"/>
                <a:cs typeface="Arial"/>
                <a:sym typeface="Arial"/>
              </a:rPr>
              <a:t>o</a:t>
            </a:r>
            <a:r>
              <a:rPr b="1" lang="en-US" sz="1600">
                <a:solidFill>
                  <a:schemeClr val="dk1"/>
                </a:solidFill>
                <a:latin typeface="Arial"/>
                <a:ea typeface="Arial"/>
                <a:cs typeface="Arial"/>
                <a:sym typeface="Arial"/>
              </a:rPr>
              <a:t>,10</a:t>
            </a:r>
            <a:r>
              <a:rPr b="1" baseline="30000" lang="en-US" sz="1600">
                <a:solidFill>
                  <a:schemeClr val="dk1"/>
                </a:solidFill>
                <a:latin typeface="Arial"/>
                <a:ea typeface="Arial"/>
                <a:cs typeface="Arial"/>
                <a:sym typeface="Arial"/>
              </a:rPr>
              <a:t>o</a:t>
            </a:r>
            <a:r>
              <a:rPr b="1" lang="en-US" sz="1600">
                <a:solidFill>
                  <a:schemeClr val="dk1"/>
                </a:solidFill>
                <a:latin typeface="Arial"/>
                <a:ea typeface="Arial"/>
                <a:cs typeface="Arial"/>
                <a:sym typeface="Arial"/>
              </a:rPr>
              <a:t>,12</a:t>
            </a:r>
            <a:r>
              <a:rPr b="1" baseline="30000" lang="en-US" sz="1600">
                <a:solidFill>
                  <a:schemeClr val="dk1"/>
                </a:solidFill>
                <a:latin typeface="Arial"/>
                <a:ea typeface="Arial"/>
                <a:cs typeface="Arial"/>
                <a:sym typeface="Arial"/>
              </a:rPr>
              <a:t>o</a:t>
            </a:r>
            <a:r>
              <a:rPr b="1" lang="en-US" sz="1600">
                <a:solidFill>
                  <a:schemeClr val="dk1"/>
                </a:solidFill>
                <a:latin typeface="Arial"/>
                <a:ea typeface="Arial"/>
                <a:cs typeface="Arial"/>
                <a:sym typeface="Arial"/>
              </a:rPr>
              <a:t> &amp; 15</a:t>
            </a:r>
            <a:r>
              <a:rPr b="1" baseline="30000" lang="en-US" sz="1600">
                <a:solidFill>
                  <a:schemeClr val="dk1"/>
                </a:solidFill>
                <a:latin typeface="Arial"/>
                <a:ea typeface="Arial"/>
                <a:cs typeface="Arial"/>
                <a:sym typeface="Arial"/>
              </a:rPr>
              <a:t>o</a:t>
            </a:r>
            <a:r>
              <a:rPr b="1" lang="en-US" sz="1600">
                <a:solidFill>
                  <a:schemeClr val="dk1"/>
                </a:solidFill>
                <a:latin typeface="Arial"/>
                <a:ea typeface="Arial"/>
                <a:cs typeface="Arial"/>
                <a:sym typeface="Arial"/>
              </a:rPr>
              <a:t>.</a:t>
            </a:r>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457200" lvl="0" marL="457200" marR="0" rtl="0" algn="l">
              <a:spcBef>
                <a:spcPts val="0"/>
              </a:spcBef>
              <a:spcAft>
                <a:spcPts val="0"/>
              </a:spcAft>
              <a:buClr>
                <a:srgbClr val="0E19F6"/>
              </a:buClr>
              <a:buSzPts val="2400"/>
              <a:buFont typeface="Noto Sans Symbols"/>
              <a:buChar char="▪"/>
            </a:pPr>
            <a:r>
              <a:rPr lang="en-US" sz="1600">
                <a:solidFill>
                  <a:schemeClr val="dk1"/>
                </a:solidFill>
                <a:latin typeface="Arial"/>
                <a:ea typeface="Arial"/>
                <a:cs typeface="Arial"/>
                <a:sym typeface="Arial"/>
              </a:rPr>
              <a:t>Wintertime RHI scans every </a:t>
            </a:r>
            <a:r>
              <a:rPr b="1" lang="en-US" sz="1600">
                <a:solidFill>
                  <a:schemeClr val="dk1"/>
                </a:solidFill>
                <a:latin typeface="Arial"/>
                <a:ea typeface="Arial"/>
                <a:cs typeface="Arial"/>
                <a:sym typeface="Arial"/>
              </a:rPr>
              <a:t>~5 minutes </a:t>
            </a:r>
            <a:r>
              <a:rPr lang="en-US" sz="1600">
                <a:solidFill>
                  <a:schemeClr val="dk1"/>
                </a:solidFill>
                <a:latin typeface="Arial"/>
                <a:ea typeface="Arial"/>
                <a:cs typeface="Arial"/>
                <a:sym typeface="Arial"/>
              </a:rPr>
              <a:t>along the azimuths </a:t>
            </a:r>
            <a:r>
              <a:rPr b="1" lang="en-US" sz="1600">
                <a:solidFill>
                  <a:schemeClr val="dk1"/>
                </a:solidFill>
                <a:latin typeface="Arial"/>
                <a:ea typeface="Arial"/>
                <a:cs typeface="Arial"/>
                <a:sym typeface="Arial"/>
              </a:rPr>
              <a:t>326</a:t>
            </a:r>
            <a:r>
              <a:rPr b="1" baseline="30000" lang="en-US" sz="1600">
                <a:solidFill>
                  <a:schemeClr val="dk1"/>
                </a:solidFill>
                <a:latin typeface="Arial"/>
                <a:ea typeface="Arial"/>
                <a:cs typeface="Arial"/>
                <a:sym typeface="Arial"/>
              </a:rPr>
              <a:t>o</a:t>
            </a:r>
            <a:r>
              <a:rPr b="1" lang="en-US" sz="1600">
                <a:solidFill>
                  <a:schemeClr val="dk1"/>
                </a:solidFill>
                <a:latin typeface="Arial"/>
                <a:ea typeface="Arial"/>
                <a:cs typeface="Arial"/>
                <a:sym typeface="Arial"/>
              </a:rPr>
              <a:t>, 328</a:t>
            </a:r>
            <a:r>
              <a:rPr b="1" baseline="30000" lang="en-US" sz="1600">
                <a:solidFill>
                  <a:schemeClr val="dk1"/>
                </a:solidFill>
                <a:latin typeface="Arial"/>
                <a:ea typeface="Arial"/>
                <a:cs typeface="Arial"/>
                <a:sym typeface="Arial"/>
              </a:rPr>
              <a:t>o</a:t>
            </a:r>
            <a:r>
              <a:rPr b="1" lang="en-US" sz="1600">
                <a:solidFill>
                  <a:schemeClr val="dk1"/>
                </a:solidFill>
                <a:latin typeface="Arial"/>
                <a:ea typeface="Arial"/>
                <a:cs typeface="Arial"/>
                <a:sym typeface="Arial"/>
              </a:rPr>
              <a:t>, 330</a:t>
            </a:r>
            <a:r>
              <a:rPr b="1" baseline="30000" lang="en-US" sz="1600">
                <a:solidFill>
                  <a:schemeClr val="dk1"/>
                </a:solidFill>
                <a:latin typeface="Arial"/>
                <a:ea typeface="Arial"/>
                <a:cs typeface="Arial"/>
                <a:sym typeface="Arial"/>
              </a:rPr>
              <a:t>o</a:t>
            </a:r>
            <a:r>
              <a:rPr b="1" lang="en-US" sz="1600">
                <a:solidFill>
                  <a:schemeClr val="dk1"/>
                </a:solidFill>
                <a:latin typeface="Arial"/>
                <a:ea typeface="Arial"/>
                <a:cs typeface="Arial"/>
                <a:sym typeface="Arial"/>
              </a:rPr>
              <a:t>, 332</a:t>
            </a:r>
            <a:r>
              <a:rPr b="1" baseline="30000" lang="en-US" sz="1600">
                <a:solidFill>
                  <a:schemeClr val="dk1"/>
                </a:solidFill>
                <a:latin typeface="Arial"/>
                <a:ea typeface="Arial"/>
                <a:cs typeface="Arial"/>
                <a:sym typeface="Arial"/>
              </a:rPr>
              <a:t>o</a:t>
            </a:r>
            <a:r>
              <a:rPr b="1" lang="en-US" sz="1600">
                <a:solidFill>
                  <a:schemeClr val="dk1"/>
                </a:solidFill>
                <a:latin typeface="Arial"/>
                <a:ea typeface="Arial"/>
                <a:cs typeface="Arial"/>
                <a:sym typeface="Arial"/>
              </a:rPr>
              <a:t>, 334</a:t>
            </a:r>
            <a:r>
              <a:rPr b="1" baseline="30000" lang="en-US" sz="1600">
                <a:solidFill>
                  <a:schemeClr val="dk1"/>
                </a:solidFill>
                <a:latin typeface="Arial"/>
                <a:ea typeface="Arial"/>
                <a:cs typeface="Arial"/>
                <a:sym typeface="Arial"/>
              </a:rPr>
              <a:t>o</a:t>
            </a:r>
            <a:r>
              <a:rPr b="1" lang="en-US" sz="1600">
                <a:solidFill>
                  <a:schemeClr val="dk1"/>
                </a:solidFill>
                <a:latin typeface="Arial"/>
                <a:ea typeface="Arial"/>
                <a:cs typeface="Arial"/>
                <a:sym typeface="Arial"/>
              </a:rPr>
              <a:t>, 336</a:t>
            </a:r>
            <a:r>
              <a:rPr b="1" baseline="30000" lang="en-US" sz="1600">
                <a:solidFill>
                  <a:schemeClr val="dk1"/>
                </a:solidFill>
                <a:latin typeface="Arial"/>
                <a:ea typeface="Arial"/>
                <a:cs typeface="Arial"/>
                <a:sym typeface="Arial"/>
              </a:rPr>
              <a:t>o </a:t>
            </a:r>
            <a:r>
              <a:rPr b="1" lang="en-US" sz="1600">
                <a:solidFill>
                  <a:schemeClr val="dk1"/>
                </a:solidFill>
                <a:latin typeface="Arial"/>
                <a:ea typeface="Arial"/>
                <a:cs typeface="Arial"/>
                <a:sym typeface="Arial"/>
              </a:rPr>
              <a:t>&amp; 339</a:t>
            </a:r>
            <a:r>
              <a:rPr b="1" baseline="30000" lang="en-US" sz="1600">
                <a:solidFill>
                  <a:schemeClr val="dk1"/>
                </a:solidFill>
                <a:latin typeface="Arial"/>
                <a:ea typeface="Arial"/>
                <a:cs typeface="Arial"/>
                <a:sym typeface="Arial"/>
              </a:rPr>
              <a:t>o</a:t>
            </a:r>
            <a:r>
              <a:rPr b="1" lang="en-US" sz="1600">
                <a:solidFill>
                  <a:schemeClr val="dk1"/>
                </a:solidFill>
                <a:latin typeface="Arial"/>
                <a:ea typeface="Arial"/>
                <a:cs typeface="Arial"/>
                <a:sym typeface="Arial"/>
              </a:rPr>
              <a:t>.</a:t>
            </a:r>
            <a:endParaRPr sz="1600">
              <a:solidFill>
                <a:schemeClr val="dk1"/>
              </a:solidFill>
              <a:latin typeface="Arial"/>
              <a:ea typeface="Arial"/>
              <a:cs typeface="Arial"/>
              <a:sym typeface="Arial"/>
            </a:endParaRPr>
          </a:p>
          <a:p>
            <a:pPr indent="-457200" lvl="0" marL="457200" marR="0" rtl="0" algn="l">
              <a:spcBef>
                <a:spcPts val="0"/>
              </a:spcBef>
              <a:spcAft>
                <a:spcPts val="0"/>
              </a:spcAft>
              <a:buClr>
                <a:srgbClr val="0E19F6"/>
              </a:buClr>
              <a:buSzPts val="2400"/>
              <a:buFont typeface="Noto Sans Symbols"/>
              <a:buChar char="▪"/>
            </a:pPr>
            <a:r>
              <a:rPr lang="en-US" sz="1600">
                <a:solidFill>
                  <a:schemeClr val="dk1"/>
                </a:solidFill>
                <a:latin typeface="Arial"/>
                <a:ea typeface="Arial"/>
                <a:cs typeface="Arial"/>
                <a:sym typeface="Arial"/>
              </a:rPr>
              <a:t>Summertime RHI scans every </a:t>
            </a:r>
            <a:r>
              <a:rPr b="1" lang="en-US" sz="1600">
                <a:solidFill>
                  <a:schemeClr val="dk1"/>
                </a:solidFill>
                <a:latin typeface="Arial"/>
                <a:ea typeface="Arial"/>
                <a:cs typeface="Arial"/>
                <a:sym typeface="Arial"/>
              </a:rPr>
              <a:t>~5 minutes </a:t>
            </a:r>
            <a:r>
              <a:rPr lang="en-US" sz="1600">
                <a:solidFill>
                  <a:schemeClr val="dk1"/>
                </a:solidFill>
                <a:latin typeface="Arial"/>
                <a:ea typeface="Arial"/>
                <a:cs typeface="Arial"/>
                <a:sym typeface="Arial"/>
              </a:rPr>
              <a:t>along the azimuths </a:t>
            </a:r>
            <a:r>
              <a:rPr b="1" i="0" lang="en-US" sz="1600">
                <a:solidFill>
                  <a:srgbClr val="201F1E"/>
                </a:solidFill>
                <a:latin typeface="Quattrocento Sans"/>
                <a:ea typeface="Quattrocento Sans"/>
                <a:cs typeface="Quattrocento Sans"/>
                <a:sym typeface="Quattrocento Sans"/>
              </a:rPr>
              <a:t>326</a:t>
            </a:r>
            <a:r>
              <a:rPr b="1" baseline="30000" lang="en-US" sz="1600">
                <a:solidFill>
                  <a:schemeClr val="dk1"/>
                </a:solidFill>
                <a:latin typeface="Arial"/>
                <a:ea typeface="Arial"/>
                <a:cs typeface="Arial"/>
                <a:sym typeface="Arial"/>
              </a:rPr>
              <a:t>o</a:t>
            </a:r>
            <a:r>
              <a:rPr b="1" i="0" lang="en-US" sz="1600">
                <a:solidFill>
                  <a:srgbClr val="201F1E"/>
                </a:solidFill>
                <a:latin typeface="Quattrocento Sans"/>
                <a:ea typeface="Quattrocento Sans"/>
                <a:cs typeface="Quattrocento Sans"/>
                <a:sym typeface="Quattrocento Sans"/>
              </a:rPr>
              <a:t>, 327</a:t>
            </a:r>
            <a:r>
              <a:rPr b="1" baseline="30000" lang="en-US" sz="1600">
                <a:solidFill>
                  <a:schemeClr val="dk1"/>
                </a:solidFill>
                <a:latin typeface="Arial"/>
                <a:ea typeface="Arial"/>
                <a:cs typeface="Arial"/>
                <a:sym typeface="Arial"/>
              </a:rPr>
              <a:t>o</a:t>
            </a:r>
            <a:r>
              <a:rPr b="1" i="0" lang="en-US" sz="1600">
                <a:solidFill>
                  <a:srgbClr val="201F1E"/>
                </a:solidFill>
                <a:latin typeface="Quattrocento Sans"/>
                <a:ea typeface="Quattrocento Sans"/>
                <a:cs typeface="Quattrocento Sans"/>
                <a:sym typeface="Quattrocento Sans"/>
              </a:rPr>
              <a:t>, 328</a:t>
            </a:r>
            <a:r>
              <a:rPr b="1" baseline="30000" lang="en-US" sz="1600">
                <a:solidFill>
                  <a:schemeClr val="dk1"/>
                </a:solidFill>
                <a:latin typeface="Arial"/>
                <a:ea typeface="Arial"/>
                <a:cs typeface="Arial"/>
                <a:sym typeface="Arial"/>
              </a:rPr>
              <a:t>o</a:t>
            </a:r>
            <a:r>
              <a:rPr b="1" i="0" lang="en-US" sz="1600">
                <a:solidFill>
                  <a:srgbClr val="201F1E"/>
                </a:solidFill>
                <a:latin typeface="Quattrocento Sans"/>
                <a:ea typeface="Quattrocento Sans"/>
                <a:cs typeface="Quattrocento Sans"/>
                <a:sym typeface="Quattrocento Sans"/>
              </a:rPr>
              <a:t>, 329</a:t>
            </a:r>
            <a:r>
              <a:rPr b="1" baseline="30000" lang="en-US" sz="1600">
                <a:solidFill>
                  <a:schemeClr val="dk1"/>
                </a:solidFill>
                <a:latin typeface="Arial"/>
                <a:ea typeface="Arial"/>
                <a:cs typeface="Arial"/>
                <a:sym typeface="Arial"/>
              </a:rPr>
              <a:t>o</a:t>
            </a:r>
            <a:r>
              <a:rPr b="1" i="0" lang="en-US" sz="1600">
                <a:solidFill>
                  <a:srgbClr val="201F1E"/>
                </a:solidFill>
                <a:latin typeface="Quattrocento Sans"/>
                <a:ea typeface="Quattrocento Sans"/>
                <a:cs typeface="Quattrocento Sans"/>
                <a:sym typeface="Quattrocento Sans"/>
              </a:rPr>
              <a:t>, 330</a:t>
            </a:r>
            <a:r>
              <a:rPr b="1" baseline="30000" lang="en-US" sz="1600">
                <a:solidFill>
                  <a:schemeClr val="dk1"/>
                </a:solidFill>
                <a:latin typeface="Arial"/>
                <a:ea typeface="Arial"/>
                <a:cs typeface="Arial"/>
                <a:sym typeface="Arial"/>
              </a:rPr>
              <a:t>o</a:t>
            </a:r>
            <a:r>
              <a:rPr b="1" i="0" lang="en-US" sz="1600">
                <a:solidFill>
                  <a:srgbClr val="201F1E"/>
                </a:solidFill>
                <a:latin typeface="Quattrocento Sans"/>
                <a:ea typeface="Quattrocento Sans"/>
                <a:cs typeface="Quattrocento Sans"/>
                <a:sym typeface="Quattrocento Sans"/>
              </a:rPr>
              <a:t>, 331</a:t>
            </a:r>
            <a:r>
              <a:rPr b="1" baseline="30000" lang="en-US" sz="1600">
                <a:solidFill>
                  <a:schemeClr val="dk1"/>
                </a:solidFill>
                <a:latin typeface="Arial"/>
                <a:ea typeface="Arial"/>
                <a:cs typeface="Arial"/>
                <a:sym typeface="Arial"/>
              </a:rPr>
              <a:t>o</a:t>
            </a:r>
            <a:r>
              <a:rPr b="1" i="0" lang="en-US" sz="1600">
                <a:solidFill>
                  <a:srgbClr val="201F1E"/>
                </a:solidFill>
                <a:latin typeface="Quattrocento Sans"/>
                <a:ea typeface="Quattrocento Sans"/>
                <a:cs typeface="Quattrocento Sans"/>
                <a:sym typeface="Quattrocento Sans"/>
              </a:rPr>
              <a:t>, 332</a:t>
            </a:r>
            <a:r>
              <a:rPr b="1" baseline="30000" lang="en-US" sz="1600">
                <a:solidFill>
                  <a:schemeClr val="dk1"/>
                </a:solidFill>
                <a:latin typeface="Arial"/>
                <a:ea typeface="Arial"/>
                <a:cs typeface="Arial"/>
                <a:sym typeface="Arial"/>
              </a:rPr>
              <a:t>o</a:t>
            </a:r>
            <a:r>
              <a:rPr b="1" i="0" lang="en-US" sz="1600">
                <a:solidFill>
                  <a:srgbClr val="201F1E"/>
                </a:solidFill>
                <a:latin typeface="Quattrocento Sans"/>
                <a:ea typeface="Quattrocento Sans"/>
                <a:cs typeface="Quattrocento Sans"/>
                <a:sym typeface="Quattrocento Sans"/>
              </a:rPr>
              <a:t>, 333</a:t>
            </a:r>
            <a:r>
              <a:rPr b="1" baseline="30000" lang="en-US" sz="1600">
                <a:solidFill>
                  <a:schemeClr val="dk1"/>
                </a:solidFill>
                <a:latin typeface="Arial"/>
                <a:ea typeface="Arial"/>
                <a:cs typeface="Arial"/>
                <a:sym typeface="Arial"/>
              </a:rPr>
              <a:t>o</a:t>
            </a:r>
            <a:r>
              <a:rPr b="1" i="0" lang="en-US" sz="1600">
                <a:solidFill>
                  <a:srgbClr val="201F1E"/>
                </a:solidFill>
                <a:latin typeface="Quattrocento Sans"/>
                <a:ea typeface="Quattrocento Sans"/>
                <a:cs typeface="Quattrocento Sans"/>
                <a:sym typeface="Quattrocento Sans"/>
              </a:rPr>
              <a:t>, 334</a:t>
            </a:r>
            <a:r>
              <a:rPr b="1" baseline="30000" lang="en-US" sz="1600">
                <a:solidFill>
                  <a:schemeClr val="dk1"/>
                </a:solidFill>
                <a:latin typeface="Arial"/>
                <a:ea typeface="Arial"/>
                <a:cs typeface="Arial"/>
                <a:sym typeface="Arial"/>
              </a:rPr>
              <a:t>o</a:t>
            </a:r>
            <a:r>
              <a:rPr b="1" i="0" lang="en-US" sz="1600">
                <a:solidFill>
                  <a:srgbClr val="201F1E"/>
                </a:solidFill>
                <a:latin typeface="Quattrocento Sans"/>
                <a:ea typeface="Quattrocento Sans"/>
                <a:cs typeface="Quattrocento Sans"/>
                <a:sym typeface="Quattrocento Sans"/>
              </a:rPr>
              <a:t>, &amp; 336</a:t>
            </a:r>
            <a:r>
              <a:rPr b="1" baseline="30000" lang="en-US" sz="1600">
                <a:solidFill>
                  <a:schemeClr val="dk1"/>
                </a:solidFill>
                <a:latin typeface="Arial"/>
                <a:ea typeface="Arial"/>
                <a:cs typeface="Arial"/>
                <a:sym typeface="Arial"/>
              </a:rPr>
              <a:t>o</a:t>
            </a:r>
            <a:r>
              <a:rPr b="1" lang="en-US" sz="1600">
                <a:solidFill>
                  <a:srgbClr val="201F1E"/>
                </a:solidFill>
                <a:latin typeface="Quattrocento Sans"/>
                <a:ea typeface="Quattrocento Sans"/>
                <a:cs typeface="Quattrocento Sans"/>
                <a:sym typeface="Quattrocento Sans"/>
              </a:rPr>
              <a:t>.</a:t>
            </a:r>
            <a:endParaRPr b="1" sz="1600">
              <a:solidFill>
                <a:schemeClr val="dk1"/>
              </a:solidFill>
              <a:latin typeface="Arial"/>
              <a:ea typeface="Arial"/>
              <a:cs typeface="Arial"/>
              <a:sym typeface="Arial"/>
            </a:endParaRPr>
          </a:p>
        </p:txBody>
      </p:sp>
      <p:graphicFrame>
        <p:nvGraphicFramePr>
          <p:cNvPr id="121" name="Google Shape;121;p4"/>
          <p:cNvGraphicFramePr/>
          <p:nvPr/>
        </p:nvGraphicFramePr>
        <p:xfrm>
          <a:off x="229512" y="2126601"/>
          <a:ext cx="3000000" cy="3000000"/>
        </p:xfrm>
        <a:graphic>
          <a:graphicData uri="http://schemas.openxmlformats.org/drawingml/2006/table">
            <a:tbl>
              <a:tblPr firstCol="1">
                <a:noFill/>
                <a:tableStyleId>{284F79F0-7823-4F96-AAA6-1C9F40D414E1}</a:tableStyleId>
              </a:tblPr>
              <a:tblGrid>
                <a:gridCol w="1912900"/>
                <a:gridCol w="1912900"/>
              </a:tblGrid>
              <a:tr h="370850">
                <a:tc>
                  <a:txBody>
                    <a:bodyPr/>
                    <a:lstStyle/>
                    <a:p>
                      <a:pPr indent="0" lvl="0" marL="0" marR="0" rtl="0" algn="ctr">
                        <a:spcBef>
                          <a:spcPts val="0"/>
                        </a:spcBef>
                        <a:spcAft>
                          <a:spcPts val="0"/>
                        </a:spcAft>
                        <a:buNone/>
                      </a:pPr>
                      <a:r>
                        <a:rPr lang="en-US" sz="2000" u="none" cap="none" strike="noStrike"/>
                        <a:t>Tx. Frequency</a:t>
                      </a:r>
                      <a:endParaRPr/>
                    </a:p>
                  </a:txBody>
                  <a:tcPr marT="45725" marB="45725" marR="91450" marL="91450" anchor="ctr"/>
                </a:tc>
                <a:tc>
                  <a:txBody>
                    <a:bodyPr/>
                    <a:lstStyle/>
                    <a:p>
                      <a:pPr indent="0" lvl="0" marL="0" marR="0" rtl="0" algn="ctr">
                        <a:spcBef>
                          <a:spcPts val="0"/>
                        </a:spcBef>
                        <a:spcAft>
                          <a:spcPts val="0"/>
                        </a:spcAft>
                        <a:buNone/>
                      </a:pPr>
                      <a:r>
                        <a:rPr b="1" lang="en-US" sz="2000" u="none" cap="none" strike="noStrike"/>
                        <a:t>9.4 GHz</a:t>
                      </a:r>
                      <a:endParaRPr/>
                    </a:p>
                  </a:txBody>
                  <a:tcPr marT="45725" marB="45725" marR="91450" marL="91450" anchor="ctr"/>
                </a:tc>
              </a:tr>
              <a:tr h="370850">
                <a:tc>
                  <a:txBody>
                    <a:bodyPr/>
                    <a:lstStyle/>
                    <a:p>
                      <a:pPr indent="0" lvl="0" marL="0" marR="0" rtl="0" algn="ctr">
                        <a:spcBef>
                          <a:spcPts val="0"/>
                        </a:spcBef>
                        <a:spcAft>
                          <a:spcPts val="0"/>
                        </a:spcAft>
                        <a:buNone/>
                      </a:pPr>
                      <a:r>
                        <a:rPr lang="en-US" sz="2000" u="none" cap="none" strike="noStrike"/>
                        <a:t>Range Resolution</a:t>
                      </a:r>
                      <a:endParaRPr/>
                    </a:p>
                  </a:txBody>
                  <a:tcPr marT="45725" marB="45725" marR="91450" marL="91450" anchor="ctr"/>
                </a:tc>
                <a:tc>
                  <a:txBody>
                    <a:bodyPr/>
                    <a:lstStyle/>
                    <a:p>
                      <a:pPr indent="0" lvl="0" marL="0" marR="0" rtl="0" algn="ctr">
                        <a:spcBef>
                          <a:spcPts val="0"/>
                        </a:spcBef>
                        <a:spcAft>
                          <a:spcPts val="0"/>
                        </a:spcAft>
                        <a:buNone/>
                      </a:pPr>
                      <a:r>
                        <a:rPr b="1" lang="en-US" sz="2000" u="none" cap="none" strike="noStrike"/>
                        <a:t>60 m</a:t>
                      </a:r>
                      <a:endParaRPr/>
                    </a:p>
                  </a:txBody>
                  <a:tcPr marT="45725" marB="45725" marR="91450" marL="91450" anchor="ctr"/>
                </a:tc>
              </a:tr>
              <a:tr h="370850">
                <a:tc>
                  <a:txBody>
                    <a:bodyPr/>
                    <a:lstStyle/>
                    <a:p>
                      <a:pPr indent="0" lvl="0" marL="0" marR="0" rtl="0" algn="ctr">
                        <a:spcBef>
                          <a:spcPts val="0"/>
                        </a:spcBef>
                        <a:spcAft>
                          <a:spcPts val="0"/>
                        </a:spcAft>
                        <a:buNone/>
                      </a:pPr>
                      <a:r>
                        <a:rPr lang="en-US" sz="2000" u="none" cap="none" strike="noStrike"/>
                        <a:t>3 dB Beam Width</a:t>
                      </a:r>
                      <a:endParaRPr/>
                    </a:p>
                  </a:txBody>
                  <a:tcPr marT="45725" marB="45725" marR="91450" marL="91450" anchor="ctr"/>
                </a:tc>
                <a:tc>
                  <a:txBody>
                    <a:bodyPr/>
                    <a:lstStyle/>
                    <a:p>
                      <a:pPr indent="0" lvl="0" marL="0" marR="0" rtl="0" algn="ctr">
                        <a:spcBef>
                          <a:spcPts val="0"/>
                        </a:spcBef>
                        <a:spcAft>
                          <a:spcPts val="0"/>
                        </a:spcAft>
                        <a:buNone/>
                      </a:pPr>
                      <a:r>
                        <a:rPr b="1" lang="en-US" sz="2000" u="none" cap="none" strike="noStrike"/>
                        <a:t>1.25</a:t>
                      </a:r>
                      <a:r>
                        <a:rPr b="1" baseline="30000" lang="en-US" sz="2000" u="none" cap="none" strike="noStrike"/>
                        <a:t>o</a:t>
                      </a:r>
                      <a:endParaRPr/>
                    </a:p>
                  </a:txBody>
                  <a:tcPr marT="45725" marB="45725" marR="91450" marL="91450" anchor="ctr"/>
                </a:tc>
              </a:tr>
              <a:tr h="370850">
                <a:tc>
                  <a:txBody>
                    <a:bodyPr/>
                    <a:lstStyle/>
                    <a:p>
                      <a:pPr indent="0" lvl="0" marL="0" marR="0" rtl="0" algn="ctr">
                        <a:spcBef>
                          <a:spcPts val="0"/>
                        </a:spcBef>
                        <a:spcAft>
                          <a:spcPts val="0"/>
                        </a:spcAft>
                        <a:buNone/>
                      </a:pPr>
                      <a:r>
                        <a:rPr lang="en-US" sz="2000" u="none" cap="none" strike="noStrike"/>
                        <a:t>Polarization</a:t>
                      </a:r>
                      <a:endParaRPr/>
                    </a:p>
                  </a:txBody>
                  <a:tcPr marT="45725" marB="45725" marR="91450" marL="91450" anchor="ctr"/>
                </a:tc>
                <a:tc>
                  <a:txBody>
                    <a:bodyPr/>
                    <a:lstStyle/>
                    <a:p>
                      <a:pPr indent="0" lvl="0" marL="0" marR="0" rtl="0" algn="ctr">
                        <a:spcBef>
                          <a:spcPts val="0"/>
                        </a:spcBef>
                        <a:spcAft>
                          <a:spcPts val="0"/>
                        </a:spcAft>
                        <a:buNone/>
                      </a:pPr>
                      <a:r>
                        <a:rPr b="1" lang="en-US" sz="2000" u="none" cap="none" strike="noStrike"/>
                        <a:t>H,V (Dual-Pol)</a:t>
                      </a:r>
                      <a:endParaRPr/>
                    </a:p>
                  </a:txBody>
                  <a:tcPr marT="45725" marB="45725" marR="91450" marL="91450" anchor="ctr"/>
                </a:tc>
              </a:tr>
            </a:tbl>
          </a:graphicData>
        </a:graphic>
      </p:graphicFrame>
      <p:sp>
        <p:nvSpPr>
          <p:cNvPr id="122" name="Google Shape;122;p4"/>
          <p:cNvSpPr txBox="1"/>
          <p:nvPr/>
        </p:nvSpPr>
        <p:spPr>
          <a:xfrm>
            <a:off x="4591048" y="971904"/>
            <a:ext cx="7347300" cy="2678100"/>
          </a:xfrm>
          <a:prstGeom prst="rect">
            <a:avLst/>
          </a:prstGeom>
          <a:solidFill>
            <a:schemeClr val="lt1"/>
          </a:solidFill>
          <a:ln cap="flat" cmpd="sng" w="28575">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9463F7"/>
                </a:solidFill>
                <a:latin typeface="Arial"/>
                <a:ea typeface="Arial"/>
                <a:cs typeface="Arial"/>
                <a:sym typeface="Arial"/>
              </a:rPr>
              <a:t>SPLASH X-Band Radar Scan Strategy</a:t>
            </a:r>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457200" lvl="0" marL="457200" marR="0" rtl="0" algn="l">
              <a:spcBef>
                <a:spcPts val="0"/>
              </a:spcBef>
              <a:spcAft>
                <a:spcPts val="0"/>
              </a:spcAft>
              <a:buClr>
                <a:srgbClr val="9463F7"/>
              </a:buClr>
              <a:buSzPts val="2400"/>
              <a:buFont typeface="Noto Sans Symbols"/>
              <a:buChar char="▪"/>
            </a:pPr>
            <a:r>
              <a:rPr lang="en-US" sz="1600">
                <a:solidFill>
                  <a:schemeClr val="dk1"/>
                </a:solidFill>
                <a:latin typeface="Arial"/>
                <a:ea typeface="Arial"/>
                <a:cs typeface="Arial"/>
                <a:sym typeface="Arial"/>
              </a:rPr>
              <a:t>PPI scans every </a:t>
            </a:r>
            <a:r>
              <a:rPr b="1" lang="en-US" sz="1600">
                <a:solidFill>
                  <a:schemeClr val="dk1"/>
                </a:solidFill>
                <a:latin typeface="Arial"/>
                <a:ea typeface="Arial"/>
                <a:cs typeface="Arial"/>
                <a:sym typeface="Arial"/>
              </a:rPr>
              <a:t>~5 minutes </a:t>
            </a:r>
            <a:r>
              <a:rPr lang="en-US" sz="1600">
                <a:solidFill>
                  <a:schemeClr val="dk1"/>
                </a:solidFill>
                <a:latin typeface="Arial"/>
                <a:ea typeface="Arial"/>
                <a:cs typeface="Arial"/>
                <a:sym typeface="Arial"/>
              </a:rPr>
              <a:t>at elevations </a:t>
            </a:r>
            <a:r>
              <a:rPr b="1" lang="en-US" sz="1600">
                <a:solidFill>
                  <a:schemeClr val="dk1"/>
                </a:solidFill>
                <a:latin typeface="Arial"/>
                <a:ea typeface="Arial"/>
                <a:cs typeface="Arial"/>
                <a:sym typeface="Arial"/>
              </a:rPr>
              <a:t>1</a:t>
            </a:r>
            <a:r>
              <a:rPr b="1" baseline="30000" lang="en-US" sz="1600">
                <a:solidFill>
                  <a:schemeClr val="dk1"/>
                </a:solidFill>
                <a:latin typeface="Arial"/>
                <a:ea typeface="Arial"/>
                <a:cs typeface="Arial"/>
                <a:sym typeface="Arial"/>
              </a:rPr>
              <a:t>o</a:t>
            </a:r>
            <a:r>
              <a:rPr b="1" lang="en-US" sz="1600">
                <a:solidFill>
                  <a:schemeClr val="dk1"/>
                </a:solidFill>
                <a:latin typeface="Arial"/>
                <a:ea typeface="Arial"/>
                <a:cs typeface="Arial"/>
                <a:sym typeface="Arial"/>
              </a:rPr>
              <a:t>,2</a:t>
            </a:r>
            <a:r>
              <a:rPr b="1" baseline="30000" lang="en-US" sz="1600">
                <a:solidFill>
                  <a:schemeClr val="dk1"/>
                </a:solidFill>
                <a:latin typeface="Arial"/>
                <a:ea typeface="Arial"/>
                <a:cs typeface="Arial"/>
                <a:sym typeface="Arial"/>
              </a:rPr>
              <a:t>o</a:t>
            </a:r>
            <a:r>
              <a:rPr b="1" lang="en-US" sz="1600">
                <a:solidFill>
                  <a:schemeClr val="dk1"/>
                </a:solidFill>
                <a:latin typeface="Arial"/>
                <a:ea typeface="Arial"/>
                <a:cs typeface="Arial"/>
                <a:sym typeface="Arial"/>
              </a:rPr>
              <a:t>,4</a:t>
            </a:r>
            <a:r>
              <a:rPr b="1" baseline="30000" lang="en-US" sz="1600">
                <a:solidFill>
                  <a:schemeClr val="dk1"/>
                </a:solidFill>
                <a:latin typeface="Arial"/>
                <a:ea typeface="Arial"/>
                <a:cs typeface="Arial"/>
                <a:sym typeface="Arial"/>
              </a:rPr>
              <a:t>o</a:t>
            </a:r>
            <a:r>
              <a:rPr b="1" lang="en-US" sz="1600">
                <a:solidFill>
                  <a:schemeClr val="dk1"/>
                </a:solidFill>
                <a:latin typeface="Arial"/>
                <a:ea typeface="Arial"/>
                <a:cs typeface="Arial"/>
                <a:sym typeface="Arial"/>
              </a:rPr>
              <a:t>,6</a:t>
            </a:r>
            <a:r>
              <a:rPr b="1" baseline="30000" lang="en-US" sz="1600">
                <a:solidFill>
                  <a:schemeClr val="dk1"/>
                </a:solidFill>
                <a:latin typeface="Arial"/>
                <a:ea typeface="Arial"/>
                <a:cs typeface="Arial"/>
                <a:sym typeface="Arial"/>
              </a:rPr>
              <a:t>o</a:t>
            </a:r>
            <a:r>
              <a:rPr b="1" lang="en-US" sz="1600">
                <a:solidFill>
                  <a:schemeClr val="dk1"/>
                </a:solidFill>
                <a:latin typeface="Arial"/>
                <a:ea typeface="Arial"/>
                <a:cs typeface="Arial"/>
                <a:sym typeface="Arial"/>
              </a:rPr>
              <a:t>,8</a:t>
            </a:r>
            <a:r>
              <a:rPr b="1" baseline="30000" lang="en-US" sz="1600">
                <a:solidFill>
                  <a:schemeClr val="dk1"/>
                </a:solidFill>
                <a:latin typeface="Arial"/>
                <a:ea typeface="Arial"/>
                <a:cs typeface="Arial"/>
                <a:sym typeface="Arial"/>
              </a:rPr>
              <a:t>o</a:t>
            </a:r>
            <a:r>
              <a:rPr b="1" lang="en-US" sz="1600">
                <a:solidFill>
                  <a:schemeClr val="dk1"/>
                </a:solidFill>
                <a:latin typeface="Arial"/>
                <a:ea typeface="Arial"/>
                <a:cs typeface="Arial"/>
                <a:sym typeface="Arial"/>
              </a:rPr>
              <a:t>,10</a:t>
            </a:r>
            <a:r>
              <a:rPr b="1" baseline="30000" lang="en-US" sz="1600">
                <a:solidFill>
                  <a:schemeClr val="dk1"/>
                </a:solidFill>
                <a:latin typeface="Arial"/>
                <a:ea typeface="Arial"/>
                <a:cs typeface="Arial"/>
                <a:sym typeface="Arial"/>
              </a:rPr>
              <a:t>o</a:t>
            </a:r>
            <a:r>
              <a:rPr b="1" lang="en-US" sz="1600">
                <a:solidFill>
                  <a:schemeClr val="dk1"/>
                </a:solidFill>
                <a:latin typeface="Arial"/>
                <a:ea typeface="Arial"/>
                <a:cs typeface="Arial"/>
                <a:sym typeface="Arial"/>
              </a:rPr>
              <a:t>,12</a:t>
            </a:r>
            <a:r>
              <a:rPr b="1" baseline="30000" lang="en-US" sz="1600">
                <a:solidFill>
                  <a:schemeClr val="dk1"/>
                </a:solidFill>
                <a:latin typeface="Arial"/>
                <a:ea typeface="Arial"/>
                <a:cs typeface="Arial"/>
                <a:sym typeface="Arial"/>
              </a:rPr>
              <a:t>o</a:t>
            </a:r>
            <a:r>
              <a:rPr b="1" lang="en-US" sz="1600">
                <a:solidFill>
                  <a:schemeClr val="dk1"/>
                </a:solidFill>
                <a:latin typeface="Arial"/>
                <a:ea typeface="Arial"/>
                <a:cs typeface="Arial"/>
                <a:sym typeface="Arial"/>
              </a:rPr>
              <a:t>, &amp; 15</a:t>
            </a:r>
            <a:r>
              <a:rPr b="1" baseline="30000" lang="en-US" sz="1600">
                <a:solidFill>
                  <a:schemeClr val="dk1"/>
                </a:solidFill>
                <a:latin typeface="Arial"/>
                <a:ea typeface="Arial"/>
                <a:cs typeface="Arial"/>
                <a:sym typeface="Arial"/>
              </a:rPr>
              <a:t>o</a:t>
            </a:r>
            <a:r>
              <a:rPr b="1" lang="en-US" sz="1600">
                <a:solidFill>
                  <a:schemeClr val="dk1"/>
                </a:solidFill>
                <a:latin typeface="Arial"/>
                <a:ea typeface="Arial"/>
                <a:cs typeface="Arial"/>
                <a:sym typeface="Arial"/>
              </a:rPr>
              <a:t>.</a:t>
            </a:r>
            <a:endParaRPr/>
          </a:p>
          <a:p>
            <a:pPr indent="-355600" lvl="0" marL="457200" marR="0" rtl="0" algn="l">
              <a:spcBef>
                <a:spcPts val="0"/>
              </a:spcBef>
              <a:spcAft>
                <a:spcPts val="0"/>
              </a:spcAft>
              <a:buClr>
                <a:srgbClr val="8296B0"/>
              </a:buClr>
              <a:buSzPts val="1600"/>
              <a:buFont typeface="Noto Sans Symbols"/>
              <a:buNone/>
            </a:pPr>
            <a:r>
              <a:t/>
            </a:r>
            <a:endParaRPr sz="1600">
              <a:solidFill>
                <a:schemeClr val="dk1"/>
              </a:solidFill>
              <a:latin typeface="Arial"/>
              <a:ea typeface="Arial"/>
              <a:cs typeface="Arial"/>
              <a:sym typeface="Arial"/>
            </a:endParaRPr>
          </a:p>
          <a:p>
            <a:pPr indent="-457200" lvl="0" marL="457200" marR="0" rtl="0" algn="l">
              <a:spcBef>
                <a:spcPts val="0"/>
              </a:spcBef>
              <a:spcAft>
                <a:spcPts val="0"/>
              </a:spcAft>
              <a:buClr>
                <a:srgbClr val="9463F7"/>
              </a:buClr>
              <a:buSzPts val="2400"/>
              <a:buFont typeface="Noto Sans Symbols"/>
              <a:buChar char="▪"/>
            </a:pPr>
            <a:r>
              <a:rPr lang="en-US" sz="1600">
                <a:solidFill>
                  <a:schemeClr val="dk1"/>
                </a:solidFill>
                <a:latin typeface="Arial"/>
                <a:ea typeface="Arial"/>
                <a:cs typeface="Arial"/>
                <a:sym typeface="Arial"/>
              </a:rPr>
              <a:t>Wintertime RHI scans every </a:t>
            </a:r>
            <a:r>
              <a:rPr b="1" lang="en-US" sz="1600">
                <a:solidFill>
                  <a:schemeClr val="dk1"/>
                </a:solidFill>
                <a:latin typeface="Arial"/>
                <a:ea typeface="Arial"/>
                <a:cs typeface="Arial"/>
                <a:sym typeface="Arial"/>
              </a:rPr>
              <a:t>~5 minutes </a:t>
            </a:r>
            <a:r>
              <a:rPr lang="en-US" sz="1600">
                <a:solidFill>
                  <a:schemeClr val="dk1"/>
                </a:solidFill>
                <a:latin typeface="Arial"/>
                <a:ea typeface="Arial"/>
                <a:cs typeface="Arial"/>
                <a:sym typeface="Arial"/>
              </a:rPr>
              <a:t>along the azimuths </a:t>
            </a:r>
            <a:r>
              <a:rPr b="1" lang="en-US" sz="1600">
                <a:solidFill>
                  <a:srgbClr val="000000"/>
                </a:solidFill>
                <a:latin typeface="Arial"/>
                <a:ea typeface="Arial"/>
                <a:cs typeface="Arial"/>
                <a:sym typeface="Arial"/>
              </a:rPr>
              <a:t>175</a:t>
            </a:r>
            <a:r>
              <a:rPr b="1" baseline="30000" lang="en-US" sz="1600">
                <a:solidFill>
                  <a:srgbClr val="000000"/>
                </a:solidFill>
                <a:latin typeface="Arial"/>
                <a:ea typeface="Arial"/>
                <a:cs typeface="Arial"/>
                <a:sym typeface="Arial"/>
              </a:rPr>
              <a:t>o</a:t>
            </a:r>
            <a:r>
              <a:rPr b="1" lang="en-US" sz="1600">
                <a:solidFill>
                  <a:srgbClr val="000000"/>
                </a:solidFill>
                <a:latin typeface="Arial"/>
                <a:ea typeface="Arial"/>
                <a:cs typeface="Arial"/>
                <a:sym typeface="Arial"/>
              </a:rPr>
              <a:t>, 176</a:t>
            </a:r>
            <a:r>
              <a:rPr b="1" baseline="30000" lang="en-US" sz="1600">
                <a:solidFill>
                  <a:srgbClr val="000000"/>
                </a:solidFill>
                <a:latin typeface="Arial"/>
                <a:ea typeface="Arial"/>
                <a:cs typeface="Arial"/>
                <a:sym typeface="Arial"/>
              </a:rPr>
              <a:t>o</a:t>
            </a:r>
            <a:r>
              <a:rPr b="1" lang="en-US" sz="1600">
                <a:solidFill>
                  <a:srgbClr val="000000"/>
                </a:solidFill>
                <a:latin typeface="Arial"/>
                <a:ea typeface="Arial"/>
                <a:cs typeface="Arial"/>
                <a:sym typeface="Arial"/>
              </a:rPr>
              <a:t>, 177</a:t>
            </a:r>
            <a:r>
              <a:rPr b="1" baseline="30000" lang="en-US" sz="1600">
                <a:solidFill>
                  <a:srgbClr val="000000"/>
                </a:solidFill>
                <a:latin typeface="Arial"/>
                <a:ea typeface="Arial"/>
                <a:cs typeface="Arial"/>
                <a:sym typeface="Arial"/>
              </a:rPr>
              <a:t>o</a:t>
            </a:r>
            <a:r>
              <a:rPr b="1" lang="en-US" sz="1600">
                <a:solidFill>
                  <a:srgbClr val="000000"/>
                </a:solidFill>
                <a:latin typeface="Arial"/>
                <a:ea typeface="Arial"/>
                <a:cs typeface="Arial"/>
                <a:sym typeface="Arial"/>
              </a:rPr>
              <a:t>, 178</a:t>
            </a:r>
            <a:r>
              <a:rPr b="1" baseline="30000" lang="en-US" sz="1600">
                <a:solidFill>
                  <a:srgbClr val="000000"/>
                </a:solidFill>
                <a:latin typeface="Arial"/>
                <a:ea typeface="Arial"/>
                <a:cs typeface="Arial"/>
                <a:sym typeface="Arial"/>
              </a:rPr>
              <a:t>o</a:t>
            </a:r>
            <a:r>
              <a:rPr b="1" lang="en-US" sz="1600">
                <a:solidFill>
                  <a:srgbClr val="000000"/>
                </a:solidFill>
                <a:latin typeface="Arial"/>
                <a:ea typeface="Arial"/>
                <a:cs typeface="Arial"/>
                <a:sym typeface="Arial"/>
              </a:rPr>
              <a:t>, 179</a:t>
            </a:r>
            <a:r>
              <a:rPr b="1" baseline="30000" lang="en-US" sz="1600">
                <a:solidFill>
                  <a:srgbClr val="000000"/>
                </a:solidFill>
                <a:latin typeface="Arial"/>
                <a:ea typeface="Arial"/>
                <a:cs typeface="Arial"/>
                <a:sym typeface="Arial"/>
              </a:rPr>
              <a:t>o</a:t>
            </a:r>
            <a:r>
              <a:rPr b="1" lang="en-US" sz="1600">
                <a:solidFill>
                  <a:srgbClr val="000000"/>
                </a:solidFill>
                <a:latin typeface="Arial"/>
                <a:ea typeface="Arial"/>
                <a:cs typeface="Arial"/>
                <a:sym typeface="Arial"/>
              </a:rPr>
              <a:t>, 180</a:t>
            </a:r>
            <a:r>
              <a:rPr b="1" baseline="30000" lang="en-US" sz="1600">
                <a:solidFill>
                  <a:srgbClr val="000000"/>
                </a:solidFill>
                <a:latin typeface="Arial"/>
                <a:ea typeface="Arial"/>
                <a:cs typeface="Arial"/>
                <a:sym typeface="Arial"/>
              </a:rPr>
              <a:t>o</a:t>
            </a:r>
            <a:r>
              <a:rPr b="1" lang="en-US" sz="1600">
                <a:solidFill>
                  <a:srgbClr val="000000"/>
                </a:solidFill>
                <a:latin typeface="Arial"/>
                <a:ea typeface="Arial"/>
                <a:cs typeface="Arial"/>
                <a:sym typeface="Arial"/>
              </a:rPr>
              <a:t>, 181</a:t>
            </a:r>
            <a:r>
              <a:rPr b="1" baseline="30000" lang="en-US" sz="1600">
                <a:solidFill>
                  <a:srgbClr val="000000"/>
                </a:solidFill>
                <a:latin typeface="Arial"/>
                <a:ea typeface="Arial"/>
                <a:cs typeface="Arial"/>
                <a:sym typeface="Arial"/>
              </a:rPr>
              <a:t>o</a:t>
            </a:r>
            <a:r>
              <a:rPr b="1" lang="en-US" sz="1600">
                <a:solidFill>
                  <a:srgbClr val="000000"/>
                </a:solidFill>
                <a:latin typeface="Arial"/>
                <a:ea typeface="Arial"/>
                <a:cs typeface="Arial"/>
                <a:sym typeface="Arial"/>
              </a:rPr>
              <a:t>, 182</a:t>
            </a:r>
            <a:r>
              <a:rPr b="1" baseline="30000" lang="en-US" sz="1600">
                <a:solidFill>
                  <a:srgbClr val="000000"/>
                </a:solidFill>
                <a:latin typeface="Arial"/>
                <a:ea typeface="Arial"/>
                <a:cs typeface="Arial"/>
                <a:sym typeface="Arial"/>
              </a:rPr>
              <a:t>o</a:t>
            </a:r>
            <a:r>
              <a:rPr b="1" lang="en-US" sz="1600">
                <a:solidFill>
                  <a:srgbClr val="000000"/>
                </a:solidFill>
                <a:latin typeface="Arial"/>
                <a:ea typeface="Arial"/>
                <a:cs typeface="Arial"/>
                <a:sym typeface="Arial"/>
              </a:rPr>
              <a:t>, 183</a:t>
            </a:r>
            <a:r>
              <a:rPr b="1" baseline="30000" lang="en-US" sz="1600">
                <a:solidFill>
                  <a:srgbClr val="000000"/>
                </a:solidFill>
                <a:latin typeface="Arial"/>
                <a:ea typeface="Arial"/>
                <a:cs typeface="Arial"/>
                <a:sym typeface="Arial"/>
              </a:rPr>
              <a:t>o</a:t>
            </a:r>
            <a:r>
              <a:rPr b="1" lang="en-US" sz="1600">
                <a:solidFill>
                  <a:srgbClr val="000000"/>
                </a:solidFill>
                <a:latin typeface="Arial"/>
                <a:ea typeface="Arial"/>
                <a:cs typeface="Arial"/>
                <a:sym typeface="Arial"/>
              </a:rPr>
              <a:t>, 184</a:t>
            </a:r>
            <a:r>
              <a:rPr b="1" baseline="30000" lang="en-US" sz="1600">
                <a:solidFill>
                  <a:srgbClr val="000000"/>
                </a:solidFill>
                <a:latin typeface="Arial"/>
                <a:ea typeface="Arial"/>
                <a:cs typeface="Arial"/>
                <a:sym typeface="Arial"/>
              </a:rPr>
              <a:t>o</a:t>
            </a:r>
            <a:r>
              <a:rPr b="1" lang="en-US" sz="1600">
                <a:solidFill>
                  <a:srgbClr val="000000"/>
                </a:solidFill>
                <a:latin typeface="Arial"/>
                <a:ea typeface="Arial"/>
                <a:cs typeface="Arial"/>
                <a:sym typeface="Arial"/>
              </a:rPr>
              <a:t>, 185</a:t>
            </a:r>
            <a:r>
              <a:rPr b="1" baseline="30000" lang="en-US" sz="1600">
                <a:solidFill>
                  <a:srgbClr val="000000"/>
                </a:solidFill>
                <a:latin typeface="Arial"/>
                <a:ea typeface="Arial"/>
                <a:cs typeface="Arial"/>
                <a:sym typeface="Arial"/>
              </a:rPr>
              <a:t>o</a:t>
            </a:r>
            <a:r>
              <a:rPr b="1" lang="en-US" sz="1600">
                <a:solidFill>
                  <a:srgbClr val="000000"/>
                </a:solidFill>
                <a:latin typeface="Arial"/>
                <a:ea typeface="Arial"/>
                <a:cs typeface="Arial"/>
                <a:sym typeface="Arial"/>
              </a:rPr>
              <a:t>, 332</a:t>
            </a:r>
            <a:r>
              <a:rPr b="1" baseline="30000" lang="en-US" sz="1600">
                <a:solidFill>
                  <a:srgbClr val="000000"/>
                </a:solidFill>
                <a:latin typeface="Arial"/>
                <a:ea typeface="Arial"/>
                <a:cs typeface="Arial"/>
                <a:sym typeface="Arial"/>
              </a:rPr>
              <a:t>o</a:t>
            </a:r>
            <a:r>
              <a:rPr b="1" lang="en-US" sz="1600">
                <a:solidFill>
                  <a:srgbClr val="000000"/>
                </a:solidFill>
                <a:latin typeface="Arial"/>
                <a:ea typeface="Arial"/>
                <a:cs typeface="Arial"/>
                <a:sym typeface="Arial"/>
              </a:rPr>
              <a:t>, 334</a:t>
            </a:r>
            <a:r>
              <a:rPr b="1" baseline="30000" lang="en-US" sz="1600">
                <a:solidFill>
                  <a:srgbClr val="000000"/>
                </a:solidFill>
                <a:latin typeface="Arial"/>
                <a:ea typeface="Arial"/>
                <a:cs typeface="Arial"/>
                <a:sym typeface="Arial"/>
              </a:rPr>
              <a:t>o</a:t>
            </a:r>
            <a:r>
              <a:rPr b="1" lang="en-US" sz="1600">
                <a:solidFill>
                  <a:srgbClr val="000000"/>
                </a:solidFill>
                <a:latin typeface="Arial"/>
                <a:ea typeface="Arial"/>
                <a:cs typeface="Arial"/>
                <a:sym typeface="Arial"/>
              </a:rPr>
              <a:t>, 336</a:t>
            </a:r>
            <a:r>
              <a:rPr b="1" baseline="30000" lang="en-US" sz="1600">
                <a:solidFill>
                  <a:srgbClr val="000000"/>
                </a:solidFill>
                <a:latin typeface="Arial"/>
                <a:ea typeface="Arial"/>
                <a:cs typeface="Arial"/>
                <a:sym typeface="Arial"/>
              </a:rPr>
              <a:t>o</a:t>
            </a:r>
            <a:r>
              <a:rPr b="1" lang="en-US" sz="1600">
                <a:solidFill>
                  <a:srgbClr val="000000"/>
                </a:solidFill>
                <a:latin typeface="Arial"/>
                <a:ea typeface="Arial"/>
                <a:cs typeface="Arial"/>
                <a:sym typeface="Arial"/>
              </a:rPr>
              <a:t>, 338</a:t>
            </a:r>
            <a:r>
              <a:rPr b="1" baseline="30000" lang="en-US" sz="1600">
                <a:solidFill>
                  <a:srgbClr val="000000"/>
                </a:solidFill>
                <a:latin typeface="Arial"/>
                <a:ea typeface="Arial"/>
                <a:cs typeface="Arial"/>
                <a:sym typeface="Arial"/>
              </a:rPr>
              <a:t>o</a:t>
            </a:r>
            <a:r>
              <a:rPr b="1" lang="en-US" sz="1600">
                <a:solidFill>
                  <a:srgbClr val="000000"/>
                </a:solidFill>
                <a:latin typeface="Arial"/>
                <a:ea typeface="Arial"/>
                <a:cs typeface="Arial"/>
                <a:sym typeface="Arial"/>
              </a:rPr>
              <a:t>, 340</a:t>
            </a:r>
            <a:r>
              <a:rPr b="1" baseline="30000" lang="en-US" sz="1600">
                <a:solidFill>
                  <a:srgbClr val="000000"/>
                </a:solidFill>
                <a:latin typeface="Arial"/>
                <a:ea typeface="Arial"/>
                <a:cs typeface="Arial"/>
                <a:sym typeface="Arial"/>
              </a:rPr>
              <a:t>o</a:t>
            </a:r>
            <a:r>
              <a:rPr b="1" lang="en-US" sz="1600">
                <a:solidFill>
                  <a:srgbClr val="000000"/>
                </a:solidFill>
                <a:latin typeface="Arial"/>
                <a:ea typeface="Arial"/>
                <a:cs typeface="Arial"/>
                <a:sym typeface="Arial"/>
              </a:rPr>
              <a:t>, 342</a:t>
            </a:r>
            <a:r>
              <a:rPr b="1" baseline="30000" lang="en-US" sz="1600">
                <a:solidFill>
                  <a:srgbClr val="000000"/>
                </a:solidFill>
                <a:latin typeface="Arial"/>
                <a:ea typeface="Arial"/>
                <a:cs typeface="Arial"/>
                <a:sym typeface="Arial"/>
              </a:rPr>
              <a:t>o</a:t>
            </a:r>
            <a:r>
              <a:rPr b="1" lang="en-US" sz="1600">
                <a:solidFill>
                  <a:srgbClr val="000000"/>
                </a:solidFill>
                <a:latin typeface="Arial"/>
                <a:ea typeface="Arial"/>
                <a:cs typeface="Arial"/>
                <a:sym typeface="Arial"/>
              </a:rPr>
              <a:t>, 344</a:t>
            </a:r>
            <a:r>
              <a:rPr b="1" baseline="30000" lang="en-US" sz="1600">
                <a:solidFill>
                  <a:srgbClr val="000000"/>
                </a:solidFill>
                <a:latin typeface="Arial"/>
                <a:ea typeface="Arial"/>
                <a:cs typeface="Arial"/>
                <a:sym typeface="Arial"/>
              </a:rPr>
              <a:t>o</a:t>
            </a:r>
            <a:r>
              <a:rPr b="1" lang="en-US" sz="1600">
                <a:solidFill>
                  <a:srgbClr val="000000"/>
                </a:solidFill>
                <a:latin typeface="Arial"/>
                <a:ea typeface="Arial"/>
                <a:cs typeface="Arial"/>
                <a:sym typeface="Arial"/>
              </a:rPr>
              <a:t>, 346</a:t>
            </a:r>
            <a:r>
              <a:rPr b="1" baseline="30000" lang="en-US" sz="1600">
                <a:solidFill>
                  <a:srgbClr val="000000"/>
                </a:solidFill>
                <a:latin typeface="Arial"/>
                <a:ea typeface="Arial"/>
                <a:cs typeface="Arial"/>
                <a:sym typeface="Arial"/>
              </a:rPr>
              <a:t>o</a:t>
            </a:r>
            <a:r>
              <a:rPr b="1" lang="en-US" sz="1600">
                <a:solidFill>
                  <a:srgbClr val="000000"/>
                </a:solidFill>
                <a:latin typeface="Arial"/>
                <a:ea typeface="Arial"/>
                <a:cs typeface="Arial"/>
                <a:sym typeface="Arial"/>
              </a:rPr>
              <a:t>, 348</a:t>
            </a:r>
            <a:r>
              <a:rPr b="1" baseline="30000" lang="en-US" sz="1600">
                <a:solidFill>
                  <a:srgbClr val="000000"/>
                </a:solidFill>
                <a:latin typeface="Arial"/>
                <a:ea typeface="Arial"/>
                <a:cs typeface="Arial"/>
                <a:sym typeface="Arial"/>
              </a:rPr>
              <a:t>o</a:t>
            </a:r>
            <a:r>
              <a:rPr b="1" lang="en-US" sz="1600">
                <a:solidFill>
                  <a:srgbClr val="000000"/>
                </a:solidFill>
                <a:latin typeface="Arial"/>
                <a:ea typeface="Arial"/>
                <a:cs typeface="Arial"/>
                <a:sym typeface="Arial"/>
              </a:rPr>
              <a:t>, 350</a:t>
            </a:r>
            <a:r>
              <a:rPr b="1" baseline="30000" lang="en-US" sz="1600">
                <a:solidFill>
                  <a:srgbClr val="000000"/>
                </a:solidFill>
                <a:latin typeface="Arial"/>
                <a:ea typeface="Arial"/>
                <a:cs typeface="Arial"/>
                <a:sym typeface="Arial"/>
              </a:rPr>
              <a:t>o</a:t>
            </a:r>
            <a:r>
              <a:rPr b="1" lang="en-US" sz="1600">
                <a:solidFill>
                  <a:srgbClr val="000000"/>
                </a:solidFill>
                <a:latin typeface="Arial"/>
                <a:ea typeface="Arial"/>
                <a:cs typeface="Arial"/>
                <a:sym typeface="Arial"/>
              </a:rPr>
              <a:t>, &amp; 352</a:t>
            </a:r>
            <a:r>
              <a:rPr b="1" baseline="30000" lang="en-US" sz="1600">
                <a:solidFill>
                  <a:srgbClr val="000000"/>
                </a:solidFill>
                <a:latin typeface="Arial"/>
                <a:ea typeface="Arial"/>
                <a:cs typeface="Arial"/>
                <a:sym typeface="Arial"/>
              </a:rPr>
              <a:t>o</a:t>
            </a:r>
            <a:r>
              <a:rPr b="1" lang="en-US" sz="1600">
                <a:solidFill>
                  <a:srgbClr val="000000"/>
                </a:solidFill>
                <a:latin typeface="Arial"/>
                <a:ea typeface="Arial"/>
                <a:cs typeface="Arial"/>
                <a:sym typeface="Arial"/>
              </a:rPr>
              <a:t>.</a:t>
            </a:r>
            <a:endParaRPr sz="1600">
              <a:solidFill>
                <a:srgbClr val="000000"/>
              </a:solidFill>
              <a:latin typeface="Arial"/>
              <a:ea typeface="Arial"/>
              <a:cs typeface="Arial"/>
              <a:sym typeface="Arial"/>
            </a:endParaRPr>
          </a:p>
          <a:p>
            <a:pPr indent="-457200" lvl="0" marL="457200" marR="0" rtl="0" algn="l">
              <a:spcBef>
                <a:spcPts val="0"/>
              </a:spcBef>
              <a:spcAft>
                <a:spcPts val="0"/>
              </a:spcAft>
              <a:buClr>
                <a:srgbClr val="9463F7"/>
              </a:buClr>
              <a:buSzPts val="2400"/>
              <a:buFont typeface="Noto Sans Symbols"/>
              <a:buChar char="▪"/>
            </a:pPr>
            <a:r>
              <a:rPr lang="en-US" sz="1600">
                <a:solidFill>
                  <a:srgbClr val="000000"/>
                </a:solidFill>
                <a:latin typeface="Arial"/>
                <a:ea typeface="Arial"/>
                <a:cs typeface="Arial"/>
                <a:sym typeface="Arial"/>
              </a:rPr>
              <a:t>Summertime RHI scans every </a:t>
            </a:r>
            <a:r>
              <a:rPr b="1" lang="en-US" sz="1600">
                <a:solidFill>
                  <a:srgbClr val="000000"/>
                </a:solidFill>
                <a:latin typeface="Arial"/>
                <a:ea typeface="Arial"/>
                <a:cs typeface="Arial"/>
                <a:sym typeface="Arial"/>
              </a:rPr>
              <a:t>~5 minutes </a:t>
            </a:r>
            <a:r>
              <a:rPr lang="en-US" sz="1600">
                <a:solidFill>
                  <a:srgbClr val="000000"/>
                </a:solidFill>
                <a:latin typeface="Arial"/>
                <a:ea typeface="Arial"/>
                <a:cs typeface="Arial"/>
                <a:sym typeface="Arial"/>
              </a:rPr>
              <a:t>along the azimuths </a:t>
            </a:r>
            <a:r>
              <a:rPr b="1" i="0" lang="en-US" sz="1600">
                <a:solidFill>
                  <a:srgbClr val="201F1E"/>
                </a:solidFill>
                <a:latin typeface="Quattrocento Sans"/>
                <a:ea typeface="Quattrocento Sans"/>
                <a:cs typeface="Quattrocento Sans"/>
                <a:sym typeface="Quattrocento Sans"/>
              </a:rPr>
              <a:t>175</a:t>
            </a:r>
            <a:r>
              <a:rPr b="1" baseline="30000" lang="en-US" sz="1600">
                <a:solidFill>
                  <a:srgbClr val="000000"/>
                </a:solidFill>
                <a:latin typeface="Arial"/>
                <a:ea typeface="Arial"/>
                <a:cs typeface="Arial"/>
                <a:sym typeface="Arial"/>
              </a:rPr>
              <a:t>o</a:t>
            </a:r>
            <a:r>
              <a:rPr b="1" i="0" lang="en-US" sz="1600">
                <a:solidFill>
                  <a:srgbClr val="201F1E"/>
                </a:solidFill>
                <a:latin typeface="Quattrocento Sans"/>
                <a:ea typeface="Quattrocento Sans"/>
                <a:cs typeface="Quattrocento Sans"/>
                <a:sym typeface="Quattrocento Sans"/>
              </a:rPr>
              <a:t>, 177</a:t>
            </a:r>
            <a:r>
              <a:rPr b="1" baseline="30000" lang="en-US" sz="1600">
                <a:solidFill>
                  <a:srgbClr val="000000"/>
                </a:solidFill>
                <a:latin typeface="Arial"/>
                <a:ea typeface="Arial"/>
                <a:cs typeface="Arial"/>
                <a:sym typeface="Arial"/>
              </a:rPr>
              <a:t>o</a:t>
            </a:r>
            <a:r>
              <a:rPr b="1" i="0" lang="en-US" sz="1600">
                <a:solidFill>
                  <a:srgbClr val="201F1E"/>
                </a:solidFill>
                <a:latin typeface="Quattrocento Sans"/>
                <a:ea typeface="Quattrocento Sans"/>
                <a:cs typeface="Quattrocento Sans"/>
                <a:sym typeface="Quattrocento Sans"/>
              </a:rPr>
              <a:t>, 179</a:t>
            </a:r>
            <a:r>
              <a:rPr b="1" baseline="30000" lang="en-US" sz="1600">
                <a:solidFill>
                  <a:srgbClr val="000000"/>
                </a:solidFill>
                <a:latin typeface="Arial"/>
                <a:ea typeface="Arial"/>
                <a:cs typeface="Arial"/>
                <a:sym typeface="Arial"/>
              </a:rPr>
              <a:t>o</a:t>
            </a:r>
            <a:r>
              <a:rPr b="1" i="0" lang="en-US" sz="1600">
                <a:solidFill>
                  <a:srgbClr val="201F1E"/>
                </a:solidFill>
                <a:latin typeface="Quattrocento Sans"/>
                <a:ea typeface="Quattrocento Sans"/>
                <a:cs typeface="Quattrocento Sans"/>
                <a:sym typeface="Quattrocento Sans"/>
              </a:rPr>
              <a:t>, 181</a:t>
            </a:r>
            <a:r>
              <a:rPr b="1" baseline="30000" lang="en-US" sz="1600">
                <a:solidFill>
                  <a:srgbClr val="000000"/>
                </a:solidFill>
                <a:latin typeface="Arial"/>
                <a:ea typeface="Arial"/>
                <a:cs typeface="Arial"/>
                <a:sym typeface="Arial"/>
              </a:rPr>
              <a:t>o</a:t>
            </a:r>
            <a:r>
              <a:rPr b="1" i="0" lang="en-US" sz="1600">
                <a:solidFill>
                  <a:srgbClr val="201F1E"/>
                </a:solidFill>
                <a:latin typeface="Quattrocento Sans"/>
                <a:ea typeface="Quattrocento Sans"/>
                <a:cs typeface="Quattrocento Sans"/>
                <a:sym typeface="Quattrocento Sans"/>
              </a:rPr>
              <a:t>, 183</a:t>
            </a:r>
            <a:r>
              <a:rPr b="1" baseline="30000" lang="en-US" sz="1600">
                <a:solidFill>
                  <a:srgbClr val="000000"/>
                </a:solidFill>
                <a:latin typeface="Arial"/>
                <a:ea typeface="Arial"/>
                <a:cs typeface="Arial"/>
                <a:sym typeface="Arial"/>
              </a:rPr>
              <a:t>o</a:t>
            </a:r>
            <a:r>
              <a:rPr b="1" i="0" lang="en-US" sz="1600">
                <a:solidFill>
                  <a:srgbClr val="201F1E"/>
                </a:solidFill>
                <a:latin typeface="Quattrocento Sans"/>
                <a:ea typeface="Quattrocento Sans"/>
                <a:cs typeface="Quattrocento Sans"/>
                <a:sym typeface="Quattrocento Sans"/>
              </a:rPr>
              <a:t>, 334</a:t>
            </a:r>
            <a:r>
              <a:rPr b="1" baseline="30000" lang="en-US" sz="1600">
                <a:solidFill>
                  <a:srgbClr val="000000"/>
                </a:solidFill>
                <a:latin typeface="Arial"/>
                <a:ea typeface="Arial"/>
                <a:cs typeface="Arial"/>
                <a:sym typeface="Arial"/>
              </a:rPr>
              <a:t>o</a:t>
            </a:r>
            <a:r>
              <a:rPr b="1" i="0" lang="en-US" sz="1600">
                <a:solidFill>
                  <a:srgbClr val="201F1E"/>
                </a:solidFill>
                <a:latin typeface="Quattrocento Sans"/>
                <a:ea typeface="Quattrocento Sans"/>
                <a:cs typeface="Quattrocento Sans"/>
                <a:sym typeface="Quattrocento Sans"/>
              </a:rPr>
              <a:t>, 336</a:t>
            </a:r>
            <a:r>
              <a:rPr b="1" baseline="30000" lang="en-US" sz="1600">
                <a:solidFill>
                  <a:srgbClr val="000000"/>
                </a:solidFill>
                <a:latin typeface="Arial"/>
                <a:ea typeface="Arial"/>
                <a:cs typeface="Arial"/>
                <a:sym typeface="Arial"/>
              </a:rPr>
              <a:t>o</a:t>
            </a:r>
            <a:r>
              <a:rPr b="1" i="0" lang="en-US" sz="1600">
                <a:solidFill>
                  <a:srgbClr val="201F1E"/>
                </a:solidFill>
                <a:latin typeface="Quattrocento Sans"/>
                <a:ea typeface="Quattrocento Sans"/>
                <a:cs typeface="Quattrocento Sans"/>
                <a:sym typeface="Quattrocento Sans"/>
              </a:rPr>
              <a:t>, 338</a:t>
            </a:r>
            <a:r>
              <a:rPr b="1" baseline="30000" lang="en-US" sz="1600">
                <a:solidFill>
                  <a:srgbClr val="000000"/>
                </a:solidFill>
                <a:latin typeface="Arial"/>
                <a:ea typeface="Arial"/>
                <a:cs typeface="Arial"/>
                <a:sym typeface="Arial"/>
              </a:rPr>
              <a:t>o</a:t>
            </a:r>
            <a:r>
              <a:rPr b="1" i="0" lang="en-US" sz="1600">
                <a:solidFill>
                  <a:srgbClr val="201F1E"/>
                </a:solidFill>
                <a:latin typeface="Quattrocento Sans"/>
                <a:ea typeface="Quattrocento Sans"/>
                <a:cs typeface="Quattrocento Sans"/>
                <a:sym typeface="Quattrocento Sans"/>
              </a:rPr>
              <a:t>, 340</a:t>
            </a:r>
            <a:r>
              <a:rPr b="1" baseline="30000" lang="en-US" sz="1600">
                <a:solidFill>
                  <a:srgbClr val="000000"/>
                </a:solidFill>
                <a:latin typeface="Arial"/>
                <a:ea typeface="Arial"/>
                <a:cs typeface="Arial"/>
                <a:sym typeface="Arial"/>
              </a:rPr>
              <a:t>o</a:t>
            </a:r>
            <a:r>
              <a:rPr b="1" i="0" lang="en-US" sz="1600">
                <a:solidFill>
                  <a:srgbClr val="201F1E"/>
                </a:solidFill>
                <a:latin typeface="Quattrocento Sans"/>
                <a:ea typeface="Quattrocento Sans"/>
                <a:cs typeface="Quattrocento Sans"/>
                <a:sym typeface="Quattrocento Sans"/>
              </a:rPr>
              <a:t>, 342</a:t>
            </a:r>
            <a:r>
              <a:rPr b="1" baseline="30000" lang="en-US" sz="1600">
                <a:solidFill>
                  <a:srgbClr val="000000"/>
                </a:solidFill>
                <a:latin typeface="Arial"/>
                <a:ea typeface="Arial"/>
                <a:cs typeface="Arial"/>
                <a:sym typeface="Arial"/>
              </a:rPr>
              <a:t>o</a:t>
            </a:r>
            <a:r>
              <a:rPr b="1" i="0" lang="en-US" sz="1600">
                <a:solidFill>
                  <a:srgbClr val="201F1E"/>
                </a:solidFill>
                <a:latin typeface="Quattrocento Sans"/>
                <a:ea typeface="Quattrocento Sans"/>
                <a:cs typeface="Quattrocento Sans"/>
                <a:sym typeface="Quattrocento Sans"/>
              </a:rPr>
              <a:t>, &amp; 344</a:t>
            </a:r>
            <a:r>
              <a:rPr b="1" baseline="30000" lang="en-US" sz="1600">
                <a:solidFill>
                  <a:srgbClr val="000000"/>
                </a:solidFill>
                <a:latin typeface="Arial"/>
                <a:ea typeface="Arial"/>
                <a:cs typeface="Arial"/>
                <a:sym typeface="Arial"/>
              </a:rPr>
              <a:t>o</a:t>
            </a:r>
            <a:r>
              <a:rPr b="1" lang="en-US" sz="1600">
                <a:solidFill>
                  <a:srgbClr val="000000"/>
                </a:solidFill>
                <a:latin typeface="Arial"/>
                <a:ea typeface="Arial"/>
                <a:cs typeface="Arial"/>
                <a:sym typeface="Arial"/>
              </a:rPr>
              <a:t>.</a:t>
            </a:r>
            <a:endParaRPr b="1" i="0" sz="1600">
              <a:solidFill>
                <a:srgbClr val="201F1E"/>
              </a:solidFill>
              <a:latin typeface="Quattrocento Sans"/>
              <a:ea typeface="Quattrocento Sans"/>
              <a:cs typeface="Quattrocento Sans"/>
              <a:sym typeface="Quattrocento Sans"/>
            </a:endParaRPr>
          </a:p>
        </p:txBody>
      </p:sp>
      <p:sp>
        <p:nvSpPr>
          <p:cNvPr id="123" name="Google Shape;123;p4"/>
          <p:cNvSpPr txBox="1"/>
          <p:nvPr/>
        </p:nvSpPr>
        <p:spPr>
          <a:xfrm>
            <a:off x="128454" y="1726491"/>
            <a:ext cx="351416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Few Important Technical Specs.</a:t>
            </a:r>
            <a:endParaRPr/>
          </a:p>
        </p:txBody>
      </p:sp>
      <p:sp>
        <p:nvSpPr>
          <p:cNvPr id="124" name="Google Shape;124;p4"/>
          <p:cNvSpPr/>
          <p:nvPr/>
        </p:nvSpPr>
        <p:spPr>
          <a:xfrm>
            <a:off x="128454" y="111773"/>
            <a:ext cx="11647651"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rgbClr val="757070"/>
                </a:solidFill>
                <a:latin typeface="Garamond"/>
                <a:ea typeface="Garamond"/>
                <a:cs typeface="Garamond"/>
                <a:sym typeface="Garamond"/>
              </a:rPr>
              <a:t>X-Band Radar Technical Specifications &amp; Scan Configuration</a:t>
            </a:r>
            <a:endParaRPr/>
          </a:p>
        </p:txBody>
      </p:sp>
      <p:sp>
        <p:nvSpPr>
          <p:cNvPr id="125" name="Google Shape;125;p4"/>
          <p:cNvSpPr txBox="1"/>
          <p:nvPr>
            <p:ph idx="12" type="sldNum"/>
          </p:nvPr>
        </p:nvSpPr>
        <p:spPr>
          <a:xfrm>
            <a:off x="9309340" y="638876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400"/>
              <a:t>‹#›</a:t>
            </a:fld>
            <a:endParaRPr b="1" sz="2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5"/>
          <p:cNvPicPr preferRelativeResize="0"/>
          <p:nvPr/>
        </p:nvPicPr>
        <p:blipFill rotWithShape="1">
          <a:blip r:embed="rId3">
            <a:alphaModFix/>
          </a:blip>
          <a:srcRect b="0" l="0" r="0" t="0"/>
          <a:stretch/>
        </p:blipFill>
        <p:spPr>
          <a:xfrm>
            <a:off x="734330" y="617772"/>
            <a:ext cx="3320626" cy="3011948"/>
          </a:xfrm>
          <a:prstGeom prst="rect">
            <a:avLst/>
          </a:prstGeom>
          <a:noFill/>
          <a:ln>
            <a:noFill/>
          </a:ln>
        </p:spPr>
      </p:pic>
      <p:pic>
        <p:nvPicPr>
          <p:cNvPr id="132" name="Google Shape;132;p5"/>
          <p:cNvPicPr preferRelativeResize="0"/>
          <p:nvPr/>
        </p:nvPicPr>
        <p:blipFill rotWithShape="1">
          <a:blip r:embed="rId4">
            <a:alphaModFix/>
          </a:blip>
          <a:srcRect b="0" l="0" r="0" t="0"/>
          <a:stretch/>
        </p:blipFill>
        <p:spPr>
          <a:xfrm>
            <a:off x="4352297" y="617771"/>
            <a:ext cx="3320626" cy="3011948"/>
          </a:xfrm>
          <a:prstGeom prst="rect">
            <a:avLst/>
          </a:prstGeom>
          <a:noFill/>
          <a:ln>
            <a:noFill/>
          </a:ln>
        </p:spPr>
      </p:pic>
      <p:pic>
        <p:nvPicPr>
          <p:cNvPr id="133" name="Google Shape;133;p5"/>
          <p:cNvPicPr preferRelativeResize="0"/>
          <p:nvPr/>
        </p:nvPicPr>
        <p:blipFill rotWithShape="1">
          <a:blip r:embed="rId5">
            <a:alphaModFix/>
          </a:blip>
          <a:srcRect b="0" l="0" r="0" t="0"/>
          <a:stretch/>
        </p:blipFill>
        <p:spPr>
          <a:xfrm>
            <a:off x="2613804" y="3771545"/>
            <a:ext cx="3320626" cy="3011948"/>
          </a:xfrm>
          <a:prstGeom prst="rect">
            <a:avLst/>
          </a:prstGeom>
          <a:noFill/>
          <a:ln>
            <a:noFill/>
          </a:ln>
        </p:spPr>
      </p:pic>
      <p:pic>
        <p:nvPicPr>
          <p:cNvPr id="134" name="Google Shape;134;p5"/>
          <p:cNvPicPr preferRelativeResize="0"/>
          <p:nvPr/>
        </p:nvPicPr>
        <p:blipFill rotWithShape="1">
          <a:blip r:embed="rId6">
            <a:alphaModFix/>
          </a:blip>
          <a:srcRect b="0" l="0" r="0" t="0"/>
          <a:stretch/>
        </p:blipFill>
        <p:spPr>
          <a:xfrm>
            <a:off x="6231771" y="3771544"/>
            <a:ext cx="3320626" cy="3011948"/>
          </a:xfrm>
          <a:prstGeom prst="rect">
            <a:avLst/>
          </a:prstGeom>
          <a:noFill/>
          <a:ln>
            <a:noFill/>
          </a:ln>
        </p:spPr>
      </p:pic>
      <p:pic>
        <p:nvPicPr>
          <p:cNvPr id="135" name="Google Shape;135;p5"/>
          <p:cNvPicPr preferRelativeResize="0"/>
          <p:nvPr/>
        </p:nvPicPr>
        <p:blipFill rotWithShape="1">
          <a:blip r:embed="rId7">
            <a:alphaModFix/>
          </a:blip>
          <a:srcRect b="0" l="0" r="0" t="0"/>
          <a:stretch/>
        </p:blipFill>
        <p:spPr>
          <a:xfrm>
            <a:off x="7970264" y="623230"/>
            <a:ext cx="3314607" cy="3006489"/>
          </a:xfrm>
          <a:prstGeom prst="rect">
            <a:avLst/>
          </a:prstGeom>
          <a:noFill/>
          <a:ln>
            <a:noFill/>
          </a:ln>
        </p:spPr>
      </p:pic>
      <p:sp>
        <p:nvSpPr>
          <p:cNvPr id="136" name="Google Shape;136;p5"/>
          <p:cNvSpPr txBox="1"/>
          <p:nvPr/>
        </p:nvSpPr>
        <p:spPr>
          <a:xfrm>
            <a:off x="2394643" y="-1109"/>
            <a:ext cx="7358040"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500">
                <a:solidFill>
                  <a:srgbClr val="757070"/>
                </a:solidFill>
                <a:latin typeface="Garamond"/>
                <a:ea typeface="Garamond"/>
                <a:cs typeface="Garamond"/>
                <a:sym typeface="Garamond"/>
              </a:rPr>
              <a:t>X-Band Radar Beam Blockage at different elevations</a:t>
            </a:r>
            <a:endParaRPr/>
          </a:p>
        </p:txBody>
      </p:sp>
      <p:sp>
        <p:nvSpPr>
          <p:cNvPr id="137" name="Google Shape;137;p5"/>
          <p:cNvSpPr txBox="1"/>
          <p:nvPr>
            <p:ph idx="12" type="sldNum"/>
          </p:nvPr>
        </p:nvSpPr>
        <p:spPr>
          <a:xfrm>
            <a:off x="9309340" y="638876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400"/>
              <a:t>‹#›</a:t>
            </a:fld>
            <a:endParaRPr b="1" sz="2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6"/>
          <p:cNvSpPr txBox="1"/>
          <p:nvPr/>
        </p:nvSpPr>
        <p:spPr>
          <a:xfrm>
            <a:off x="182137" y="-15794"/>
            <a:ext cx="11998641"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600">
                <a:solidFill>
                  <a:srgbClr val="757070"/>
                </a:solidFill>
                <a:latin typeface="Garamond"/>
                <a:ea typeface="Garamond"/>
                <a:cs typeface="Garamond"/>
                <a:sym typeface="Garamond"/>
              </a:rPr>
              <a:t>Example of SPLASH X-Band Radar RHI Scan Observations from Dec 28</a:t>
            </a:r>
            <a:r>
              <a:rPr b="1" baseline="30000" lang="en-US" sz="2600">
                <a:solidFill>
                  <a:srgbClr val="757070"/>
                </a:solidFill>
                <a:latin typeface="Garamond"/>
                <a:ea typeface="Garamond"/>
                <a:cs typeface="Garamond"/>
                <a:sym typeface="Garamond"/>
              </a:rPr>
              <a:t>th</a:t>
            </a:r>
            <a:r>
              <a:rPr b="1" lang="en-US" sz="2600">
                <a:solidFill>
                  <a:srgbClr val="757070"/>
                </a:solidFill>
                <a:latin typeface="Garamond"/>
                <a:ea typeface="Garamond"/>
                <a:cs typeface="Garamond"/>
                <a:sym typeface="Garamond"/>
              </a:rPr>
              <a:t>, 2021 </a:t>
            </a:r>
            <a:endParaRPr/>
          </a:p>
        </p:txBody>
      </p:sp>
      <p:sp>
        <p:nvSpPr>
          <p:cNvPr id="143" name="Google Shape;143;p6"/>
          <p:cNvSpPr/>
          <p:nvPr/>
        </p:nvSpPr>
        <p:spPr>
          <a:xfrm>
            <a:off x="10629692" y="2860924"/>
            <a:ext cx="1551086"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a:solidFill>
                  <a:srgbClr val="FF66FF"/>
                </a:solidFill>
                <a:latin typeface="Calibri"/>
                <a:ea typeface="Calibri"/>
                <a:cs typeface="Calibri"/>
                <a:sym typeface="Calibri"/>
              </a:rPr>
              <a:t>CR (Pink) - Ice Crystals</a:t>
            </a:r>
            <a:endParaRPr sz="1600">
              <a:solidFill>
                <a:srgbClr val="FF66FF"/>
              </a:solidFill>
              <a:latin typeface="Calibri"/>
              <a:ea typeface="Calibri"/>
              <a:cs typeface="Calibri"/>
              <a:sym typeface="Calibri"/>
            </a:endParaRPr>
          </a:p>
          <a:p>
            <a:pPr indent="0" lvl="0" marL="0" marR="0" rtl="0" algn="l">
              <a:spcBef>
                <a:spcPts val="0"/>
              </a:spcBef>
              <a:spcAft>
                <a:spcPts val="0"/>
              </a:spcAft>
              <a:buNone/>
            </a:pPr>
            <a:r>
              <a:rPr b="1" lang="en-US" sz="1600">
                <a:solidFill>
                  <a:srgbClr val="17B8B8"/>
                </a:solidFill>
                <a:latin typeface="Calibri"/>
                <a:ea typeface="Calibri"/>
                <a:cs typeface="Calibri"/>
                <a:sym typeface="Calibri"/>
              </a:rPr>
              <a:t>DS (Light blue) - Dry Snow Aggregates </a:t>
            </a:r>
            <a:endParaRPr sz="1600">
              <a:solidFill>
                <a:schemeClr val="dk1"/>
              </a:solidFill>
              <a:latin typeface="Calibri"/>
              <a:ea typeface="Calibri"/>
              <a:cs typeface="Calibri"/>
              <a:sym typeface="Calibri"/>
            </a:endParaRPr>
          </a:p>
        </p:txBody>
      </p:sp>
      <p:sp>
        <p:nvSpPr>
          <p:cNvPr id="144" name="Google Shape;144;p6"/>
          <p:cNvSpPr txBox="1"/>
          <p:nvPr/>
        </p:nvSpPr>
        <p:spPr>
          <a:xfrm>
            <a:off x="5216720" y="4753112"/>
            <a:ext cx="5514266" cy="30777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Hydrometeor classification based on Bechini &amp; Chandrasekar (2015)</a:t>
            </a:r>
            <a:endParaRPr/>
          </a:p>
        </p:txBody>
      </p:sp>
      <p:grpSp>
        <p:nvGrpSpPr>
          <p:cNvPr id="145" name="Google Shape;145;p6"/>
          <p:cNvGrpSpPr/>
          <p:nvPr/>
        </p:nvGrpSpPr>
        <p:grpSpPr>
          <a:xfrm>
            <a:off x="269680" y="544155"/>
            <a:ext cx="4947040" cy="1936072"/>
            <a:chOff x="210802" y="582073"/>
            <a:chExt cx="5103707" cy="2029117"/>
          </a:xfrm>
        </p:grpSpPr>
        <p:pic>
          <p:nvPicPr>
            <p:cNvPr id="146" name="Google Shape;146;p6"/>
            <p:cNvPicPr preferRelativeResize="0"/>
            <p:nvPr/>
          </p:nvPicPr>
          <p:blipFill rotWithShape="1">
            <a:blip r:embed="rId3">
              <a:alphaModFix/>
            </a:blip>
            <a:srcRect b="0" l="0" r="0" t="0"/>
            <a:stretch/>
          </p:blipFill>
          <p:spPr>
            <a:xfrm>
              <a:off x="210802" y="582073"/>
              <a:ext cx="5103707" cy="2029117"/>
            </a:xfrm>
            <a:prstGeom prst="rect">
              <a:avLst/>
            </a:prstGeom>
            <a:noFill/>
            <a:ln>
              <a:noFill/>
            </a:ln>
          </p:spPr>
        </p:pic>
        <p:sp>
          <p:nvSpPr>
            <p:cNvPr id="147" name="Google Shape;147;p6"/>
            <p:cNvSpPr txBox="1"/>
            <p:nvPr/>
          </p:nvSpPr>
          <p:spPr>
            <a:xfrm>
              <a:off x="442914" y="696383"/>
              <a:ext cx="39305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Z</a:t>
              </a:r>
              <a:r>
                <a:rPr b="1" baseline="-25000" lang="en-US" sz="1800">
                  <a:solidFill>
                    <a:schemeClr val="lt1"/>
                  </a:solidFill>
                  <a:latin typeface="Calibri"/>
                  <a:ea typeface="Calibri"/>
                  <a:cs typeface="Calibri"/>
                  <a:sym typeface="Calibri"/>
                </a:rPr>
                <a:t>H</a:t>
              </a:r>
              <a:endParaRPr/>
            </a:p>
          </p:txBody>
        </p:sp>
      </p:grpSp>
      <p:grpSp>
        <p:nvGrpSpPr>
          <p:cNvPr id="148" name="Google Shape;148;p6"/>
          <p:cNvGrpSpPr/>
          <p:nvPr/>
        </p:nvGrpSpPr>
        <p:grpSpPr>
          <a:xfrm>
            <a:off x="269680" y="2513991"/>
            <a:ext cx="4933277" cy="1921164"/>
            <a:chOff x="210803" y="2679415"/>
            <a:chExt cx="5089508" cy="2013493"/>
          </a:xfrm>
        </p:grpSpPr>
        <p:pic>
          <p:nvPicPr>
            <p:cNvPr id="149" name="Google Shape;149;p6"/>
            <p:cNvPicPr preferRelativeResize="0"/>
            <p:nvPr/>
          </p:nvPicPr>
          <p:blipFill rotWithShape="1">
            <a:blip r:embed="rId4">
              <a:alphaModFix/>
            </a:blip>
            <a:srcRect b="0" l="0" r="0" t="0"/>
            <a:stretch/>
          </p:blipFill>
          <p:spPr>
            <a:xfrm>
              <a:off x="210803" y="2679415"/>
              <a:ext cx="5089508" cy="2013493"/>
            </a:xfrm>
            <a:prstGeom prst="rect">
              <a:avLst/>
            </a:prstGeom>
            <a:noFill/>
            <a:ln>
              <a:noFill/>
            </a:ln>
          </p:spPr>
        </p:pic>
        <p:sp>
          <p:nvSpPr>
            <p:cNvPr id="150" name="Google Shape;150;p6"/>
            <p:cNvSpPr txBox="1"/>
            <p:nvPr/>
          </p:nvSpPr>
          <p:spPr>
            <a:xfrm>
              <a:off x="430964" y="2802996"/>
              <a:ext cx="47961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Z</a:t>
              </a:r>
              <a:r>
                <a:rPr b="1" baseline="-25000" lang="en-US" sz="1800">
                  <a:solidFill>
                    <a:schemeClr val="lt1"/>
                  </a:solidFill>
                  <a:latin typeface="Calibri"/>
                  <a:ea typeface="Calibri"/>
                  <a:cs typeface="Calibri"/>
                  <a:sym typeface="Calibri"/>
                </a:rPr>
                <a:t>DR</a:t>
              </a:r>
              <a:endParaRPr/>
            </a:p>
          </p:txBody>
        </p:sp>
      </p:grpSp>
      <p:grpSp>
        <p:nvGrpSpPr>
          <p:cNvPr id="151" name="Google Shape;151;p6"/>
          <p:cNvGrpSpPr/>
          <p:nvPr/>
        </p:nvGrpSpPr>
        <p:grpSpPr>
          <a:xfrm>
            <a:off x="269680" y="4468919"/>
            <a:ext cx="4933278" cy="1940302"/>
            <a:chOff x="210802" y="4761133"/>
            <a:chExt cx="5089509" cy="2033550"/>
          </a:xfrm>
        </p:grpSpPr>
        <p:pic>
          <p:nvPicPr>
            <p:cNvPr id="152" name="Google Shape;152;p6"/>
            <p:cNvPicPr preferRelativeResize="0"/>
            <p:nvPr/>
          </p:nvPicPr>
          <p:blipFill rotWithShape="1">
            <a:blip r:embed="rId5">
              <a:alphaModFix/>
            </a:blip>
            <a:srcRect b="0" l="0" r="0" t="0"/>
            <a:stretch/>
          </p:blipFill>
          <p:spPr>
            <a:xfrm>
              <a:off x="210802" y="4761133"/>
              <a:ext cx="5089509" cy="2033550"/>
            </a:xfrm>
            <a:prstGeom prst="rect">
              <a:avLst/>
            </a:prstGeom>
            <a:noFill/>
            <a:ln>
              <a:noFill/>
            </a:ln>
          </p:spPr>
        </p:pic>
        <p:sp>
          <p:nvSpPr>
            <p:cNvPr id="153" name="Google Shape;153;p6"/>
            <p:cNvSpPr txBox="1"/>
            <p:nvPr/>
          </p:nvSpPr>
          <p:spPr>
            <a:xfrm>
              <a:off x="442914" y="4854578"/>
              <a:ext cx="54854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Φ</a:t>
              </a:r>
              <a:r>
                <a:rPr b="1" baseline="-25000" lang="en-US" sz="1800">
                  <a:solidFill>
                    <a:schemeClr val="lt1"/>
                  </a:solidFill>
                  <a:latin typeface="Calibri"/>
                  <a:ea typeface="Calibri"/>
                  <a:cs typeface="Calibri"/>
                  <a:sym typeface="Calibri"/>
                </a:rPr>
                <a:t>DP</a:t>
              </a:r>
              <a:endParaRPr/>
            </a:p>
          </p:txBody>
        </p:sp>
      </p:grpSp>
      <p:grpSp>
        <p:nvGrpSpPr>
          <p:cNvPr id="154" name="Google Shape;154;p6"/>
          <p:cNvGrpSpPr/>
          <p:nvPr/>
        </p:nvGrpSpPr>
        <p:grpSpPr>
          <a:xfrm>
            <a:off x="5618995" y="2522839"/>
            <a:ext cx="5010697" cy="2136996"/>
            <a:chOff x="5397470" y="2679415"/>
            <a:chExt cx="5169380" cy="2239697"/>
          </a:xfrm>
        </p:grpSpPr>
        <p:pic>
          <p:nvPicPr>
            <p:cNvPr id="155" name="Google Shape;155;p6"/>
            <p:cNvPicPr preferRelativeResize="0"/>
            <p:nvPr/>
          </p:nvPicPr>
          <p:blipFill rotWithShape="1">
            <a:blip r:embed="rId6">
              <a:alphaModFix/>
            </a:blip>
            <a:srcRect b="0" l="0" r="0" t="0"/>
            <a:stretch/>
          </p:blipFill>
          <p:spPr>
            <a:xfrm>
              <a:off x="5397470" y="2679415"/>
              <a:ext cx="5169380" cy="2239697"/>
            </a:xfrm>
            <a:prstGeom prst="rect">
              <a:avLst/>
            </a:prstGeom>
            <a:noFill/>
            <a:ln>
              <a:noFill/>
            </a:ln>
          </p:spPr>
        </p:pic>
        <p:sp>
          <p:nvSpPr>
            <p:cNvPr id="156" name="Google Shape;156;p6"/>
            <p:cNvSpPr txBox="1"/>
            <p:nvPr/>
          </p:nvSpPr>
          <p:spPr>
            <a:xfrm>
              <a:off x="5640112" y="2793723"/>
              <a:ext cx="5373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HID</a:t>
              </a:r>
              <a:endParaRPr/>
            </a:p>
          </p:txBody>
        </p:sp>
      </p:grpSp>
      <p:grpSp>
        <p:nvGrpSpPr>
          <p:cNvPr id="157" name="Google Shape;157;p6"/>
          <p:cNvGrpSpPr/>
          <p:nvPr/>
        </p:nvGrpSpPr>
        <p:grpSpPr>
          <a:xfrm>
            <a:off x="5618996" y="544155"/>
            <a:ext cx="5010697" cy="1944920"/>
            <a:chOff x="5397470" y="572800"/>
            <a:chExt cx="5169380" cy="2038390"/>
          </a:xfrm>
        </p:grpSpPr>
        <p:pic>
          <p:nvPicPr>
            <p:cNvPr id="158" name="Google Shape;158;p6"/>
            <p:cNvPicPr preferRelativeResize="0"/>
            <p:nvPr/>
          </p:nvPicPr>
          <p:blipFill rotWithShape="1">
            <a:blip r:embed="rId7">
              <a:alphaModFix/>
            </a:blip>
            <a:srcRect b="0" l="0" r="0" t="0"/>
            <a:stretch/>
          </p:blipFill>
          <p:spPr>
            <a:xfrm>
              <a:off x="5397470" y="572800"/>
              <a:ext cx="5169380" cy="2038390"/>
            </a:xfrm>
            <a:prstGeom prst="rect">
              <a:avLst/>
            </a:prstGeom>
            <a:noFill/>
            <a:ln>
              <a:noFill/>
            </a:ln>
          </p:spPr>
        </p:pic>
        <p:sp>
          <p:nvSpPr>
            <p:cNvPr id="159" name="Google Shape;159;p6"/>
            <p:cNvSpPr txBox="1"/>
            <p:nvPr/>
          </p:nvSpPr>
          <p:spPr>
            <a:xfrm>
              <a:off x="5640112" y="668334"/>
              <a:ext cx="49564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lt1"/>
                  </a:solidFill>
                  <a:latin typeface="Calibri"/>
                  <a:ea typeface="Calibri"/>
                  <a:cs typeface="Calibri"/>
                  <a:sym typeface="Calibri"/>
                </a:rPr>
                <a:t>ρ</a:t>
              </a:r>
              <a:r>
                <a:rPr b="1" baseline="-25000" lang="en-US" sz="1800">
                  <a:solidFill>
                    <a:schemeClr val="lt1"/>
                  </a:solidFill>
                  <a:latin typeface="Calibri"/>
                  <a:ea typeface="Calibri"/>
                  <a:cs typeface="Calibri"/>
                  <a:sym typeface="Calibri"/>
                </a:rPr>
                <a:t>HV</a:t>
              </a:r>
              <a:endParaRPr/>
            </a:p>
          </p:txBody>
        </p:sp>
      </p:grpSp>
      <p:sp>
        <p:nvSpPr>
          <p:cNvPr id="160" name="Google Shape;160;p6"/>
          <p:cNvSpPr txBox="1"/>
          <p:nvPr>
            <p:ph idx="12" type="sldNum"/>
          </p:nvPr>
        </p:nvSpPr>
        <p:spPr>
          <a:xfrm>
            <a:off x="9309340" y="638876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400"/>
              <a:t>‹#›</a:t>
            </a:fld>
            <a:endParaRPr b="1" sz="2400"/>
          </a:p>
        </p:txBody>
      </p:sp>
      <p:sp>
        <p:nvSpPr>
          <p:cNvPr id="161" name="Google Shape;161;p6"/>
          <p:cNvSpPr/>
          <p:nvPr/>
        </p:nvSpPr>
        <p:spPr>
          <a:xfrm>
            <a:off x="5216720" y="6388763"/>
            <a:ext cx="6096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222222"/>
                </a:solidFill>
                <a:latin typeface="Calibri"/>
                <a:ea typeface="Calibri"/>
                <a:cs typeface="Calibri"/>
                <a:sym typeface="Calibri"/>
              </a:rPr>
              <a:t>Reference: Bechini, Renzo, and V. Chandrasekar. "A semisupervised robust hydrometeor classification method for dual-polarization radar applications." </a:t>
            </a:r>
            <a:r>
              <a:rPr i="1" lang="en-US" sz="1000">
                <a:solidFill>
                  <a:srgbClr val="222222"/>
                </a:solidFill>
                <a:latin typeface="Calibri"/>
                <a:ea typeface="Calibri"/>
                <a:cs typeface="Calibri"/>
                <a:sym typeface="Calibri"/>
              </a:rPr>
              <a:t>Journal of Atmospheric and Oceanic Technology</a:t>
            </a:r>
            <a:r>
              <a:rPr lang="en-US" sz="1000">
                <a:solidFill>
                  <a:srgbClr val="222222"/>
                </a:solidFill>
                <a:latin typeface="Calibri"/>
                <a:ea typeface="Calibri"/>
                <a:cs typeface="Calibri"/>
                <a:sym typeface="Calibri"/>
              </a:rPr>
              <a:t> 32, no. 1 (2015): 22-47.</a:t>
            </a:r>
            <a:endParaRPr sz="10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7"/>
          <p:cNvSpPr/>
          <p:nvPr/>
        </p:nvSpPr>
        <p:spPr>
          <a:xfrm>
            <a:off x="5943123" y="3023825"/>
            <a:ext cx="4083939" cy="646074"/>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67" name="Google Shape;167;p7"/>
          <p:cNvSpPr/>
          <p:nvPr/>
        </p:nvSpPr>
        <p:spPr>
          <a:xfrm>
            <a:off x="5950306" y="4722563"/>
            <a:ext cx="5562600" cy="1169551"/>
          </a:xfrm>
          <a:prstGeom prst="rect">
            <a:avLst/>
          </a:prstGeom>
          <a:blipFill rotWithShape="1">
            <a:blip r:embed="rId4">
              <a:alphaModFix/>
            </a:blip>
            <a:stretch>
              <a:fillRect b="-3644" l="-328" r="0" t="-104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68" name="Google Shape;168;p7"/>
          <p:cNvSpPr txBox="1"/>
          <p:nvPr/>
        </p:nvSpPr>
        <p:spPr>
          <a:xfrm>
            <a:off x="444502" y="203331"/>
            <a:ext cx="11226374" cy="8925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600">
                <a:solidFill>
                  <a:srgbClr val="757070"/>
                </a:solidFill>
                <a:latin typeface="Garamond"/>
                <a:ea typeface="Garamond"/>
                <a:cs typeface="Garamond"/>
                <a:sym typeface="Garamond"/>
              </a:rPr>
              <a:t>Radar based Snow Water Equivalent (SWE) Rate Estimator Calculation using Disdrometer Data</a:t>
            </a:r>
            <a:endParaRPr/>
          </a:p>
        </p:txBody>
      </p:sp>
      <p:pic>
        <p:nvPicPr>
          <p:cNvPr id="169" name="Google Shape;169;p7"/>
          <p:cNvPicPr preferRelativeResize="0"/>
          <p:nvPr/>
        </p:nvPicPr>
        <p:blipFill rotWithShape="1">
          <a:blip r:embed="rId5">
            <a:alphaModFix/>
          </a:blip>
          <a:srcRect b="0" l="0" r="0" t="0"/>
          <a:stretch/>
        </p:blipFill>
        <p:spPr>
          <a:xfrm>
            <a:off x="688008" y="1567061"/>
            <a:ext cx="4731250" cy="4372715"/>
          </a:xfrm>
          <a:prstGeom prst="rect">
            <a:avLst/>
          </a:prstGeom>
          <a:noFill/>
          <a:ln>
            <a:noFill/>
          </a:ln>
        </p:spPr>
      </p:pic>
      <p:sp>
        <p:nvSpPr>
          <p:cNvPr id="170" name="Google Shape;170;p7"/>
          <p:cNvSpPr/>
          <p:nvPr/>
        </p:nvSpPr>
        <p:spPr>
          <a:xfrm>
            <a:off x="5943123" y="2259274"/>
            <a:ext cx="3585790" cy="738215"/>
          </a:xfrm>
          <a:prstGeom prst="rect">
            <a:avLst/>
          </a:pr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71" name="Google Shape;171;p7"/>
          <p:cNvSpPr/>
          <p:nvPr/>
        </p:nvSpPr>
        <p:spPr>
          <a:xfrm>
            <a:off x="5943123" y="3808876"/>
            <a:ext cx="5843077" cy="738664"/>
          </a:xfrm>
          <a:prstGeom prst="rect">
            <a:avLst/>
          </a:prstGeom>
          <a:blipFill rotWithShape="1">
            <a:blip r:embed="rId7">
              <a:alphaModFix/>
            </a:blip>
            <a:stretch>
              <a:fillRect b="-6609" l="-312" r="0" t="-247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72" name="Google Shape;172;p7"/>
          <p:cNvSpPr/>
          <p:nvPr/>
        </p:nvSpPr>
        <p:spPr>
          <a:xfrm>
            <a:off x="5943123" y="1767176"/>
            <a:ext cx="5534115" cy="523220"/>
          </a:xfrm>
          <a:prstGeom prst="rect">
            <a:avLst/>
          </a:prstGeom>
          <a:blipFill rotWithShape="1">
            <a:blip r:embed="rId8">
              <a:alphaModFix/>
            </a:blip>
            <a:stretch>
              <a:fillRect b="-9301"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73" name="Google Shape;173;p7"/>
          <p:cNvSpPr txBox="1"/>
          <p:nvPr>
            <p:ph idx="12" type="sldNum"/>
          </p:nvPr>
        </p:nvSpPr>
        <p:spPr>
          <a:xfrm>
            <a:off x="9309340" y="638876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400"/>
              <a:t>‹#›</a:t>
            </a:fld>
            <a:endParaRPr b="1" sz="2400"/>
          </a:p>
        </p:txBody>
      </p:sp>
      <p:sp>
        <p:nvSpPr>
          <p:cNvPr id="174" name="Google Shape;174;p7"/>
          <p:cNvSpPr/>
          <p:nvPr/>
        </p:nvSpPr>
        <p:spPr>
          <a:xfrm>
            <a:off x="161408" y="6000987"/>
            <a:ext cx="11509468"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rgbClr val="222222"/>
                </a:solidFill>
                <a:latin typeface="Calibri"/>
                <a:ea typeface="Calibri"/>
                <a:cs typeface="Calibri"/>
                <a:sym typeface="Calibri"/>
              </a:rPr>
              <a:t>Reference: </a:t>
            </a:r>
            <a:endParaRPr/>
          </a:p>
          <a:p>
            <a:pPr indent="0" lvl="0" marL="0" marR="0" rtl="0" algn="l">
              <a:spcBef>
                <a:spcPts val="0"/>
              </a:spcBef>
              <a:spcAft>
                <a:spcPts val="0"/>
              </a:spcAft>
              <a:buNone/>
            </a:pPr>
            <a:r>
              <a:rPr lang="en-US" sz="1000">
                <a:solidFill>
                  <a:schemeClr val="dk1"/>
                </a:solidFill>
                <a:latin typeface="Calibri"/>
                <a:ea typeface="Calibri"/>
                <a:cs typeface="Calibri"/>
                <a:sym typeface="Calibri"/>
              </a:rPr>
              <a:t>[1] Huang, Gwo-Jong, Viswanathan N. Bringi, Robert Cifelli, David Hudak, and Walter A. Petersen. "A methodology to derive radar reflectivity–liquid equivalent snow rate relations using C-band radar and a 2D video disdrometer." Journal of Atmospheric and Oceanic Technology 27, no. 4 (2010): 637-651.</a:t>
            </a:r>
            <a:endParaRPr/>
          </a:p>
          <a:p>
            <a:pPr indent="0" lvl="0" marL="0" marR="0" rtl="0" algn="l">
              <a:spcBef>
                <a:spcPts val="0"/>
              </a:spcBef>
              <a:spcAft>
                <a:spcPts val="0"/>
              </a:spcAft>
              <a:buNone/>
            </a:pPr>
            <a:r>
              <a:rPr lang="en-US" sz="1000">
                <a:solidFill>
                  <a:srgbClr val="222222"/>
                </a:solidFill>
                <a:latin typeface="Calibri"/>
                <a:ea typeface="Calibri"/>
                <a:cs typeface="Calibri"/>
                <a:sym typeface="Calibri"/>
              </a:rPr>
              <a:t>[2] Yu, Tiantian, V. Chandrasekar, Hui Xiao, and Shashank S. Joshil. "Snowfall estimation using dual-wavelength radar during the Pyeongchang 2018 Olympics and Paralympic winter games." </a:t>
            </a:r>
            <a:r>
              <a:rPr i="1" lang="en-US" sz="1000">
                <a:solidFill>
                  <a:srgbClr val="222222"/>
                </a:solidFill>
                <a:latin typeface="Calibri"/>
                <a:ea typeface="Calibri"/>
                <a:cs typeface="Calibri"/>
                <a:sym typeface="Calibri"/>
              </a:rPr>
              <a:t>Journal of the Meteorological Society of Japan. Ser. II</a:t>
            </a:r>
            <a:r>
              <a:rPr lang="en-US" sz="1000">
                <a:solidFill>
                  <a:srgbClr val="222222"/>
                </a:solidFill>
                <a:latin typeface="Calibri"/>
                <a:ea typeface="Calibri"/>
                <a:cs typeface="Calibri"/>
                <a:sym typeface="Calibri"/>
              </a:rPr>
              <a:t> 99, no. 1 (2021): 67-77.</a:t>
            </a:r>
            <a:endParaRPr/>
          </a:p>
        </p:txBody>
      </p:sp>
      <p:sp>
        <p:nvSpPr>
          <p:cNvPr id="175" name="Google Shape;175;p7"/>
          <p:cNvSpPr/>
          <p:nvPr/>
        </p:nvSpPr>
        <p:spPr>
          <a:xfrm>
            <a:off x="1383829" y="1173619"/>
            <a:ext cx="10093409" cy="338554"/>
          </a:xfrm>
          <a:prstGeom prst="rect">
            <a:avLst/>
          </a:prstGeom>
          <a:noFill/>
          <a:ln>
            <a:noFill/>
          </a:ln>
        </p:spPr>
        <p:txBody>
          <a:bodyPr anchorCtr="0" anchor="t" bIns="45700" lIns="91425" spcFirstLastPara="1" rIns="91425" wrap="square" tIns="45700">
            <a:spAutoFit/>
          </a:bodyPr>
          <a:lstStyle/>
          <a:p>
            <a:pPr indent="-285750" lvl="0" marL="285750" marR="0" rtl="0" algn="just">
              <a:spcBef>
                <a:spcPts val="0"/>
              </a:spcBef>
              <a:spcAft>
                <a:spcPts val="0"/>
              </a:spcAft>
              <a:buClr>
                <a:srgbClr val="000000"/>
              </a:buClr>
              <a:buSzPts val="1600"/>
              <a:buFont typeface="Arial"/>
              <a:buChar char="•"/>
            </a:pPr>
            <a:r>
              <a:rPr lang="en-US" sz="1600">
                <a:solidFill>
                  <a:srgbClr val="000000"/>
                </a:solidFill>
                <a:latin typeface="Calibri"/>
                <a:ea typeface="Calibri"/>
                <a:cs typeface="Calibri"/>
                <a:sym typeface="Calibri"/>
              </a:rPr>
              <a:t>For winter-time precipitation, measurements of radar reflectivity are used to develop a Z-S relationship. </a:t>
            </a:r>
            <a:endParaRPr sz="16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grpSp>
        <p:nvGrpSpPr>
          <p:cNvPr id="180" name="Google Shape;180;p8"/>
          <p:cNvGrpSpPr/>
          <p:nvPr/>
        </p:nvGrpSpPr>
        <p:grpSpPr>
          <a:xfrm>
            <a:off x="624799" y="2275255"/>
            <a:ext cx="5556659" cy="2940269"/>
            <a:chOff x="22929777" y="5801539"/>
            <a:chExt cx="5556659" cy="2940269"/>
          </a:xfrm>
        </p:grpSpPr>
        <p:pic>
          <p:nvPicPr>
            <p:cNvPr id="181" name="Google Shape;181;p8"/>
            <p:cNvPicPr preferRelativeResize="0"/>
            <p:nvPr/>
          </p:nvPicPr>
          <p:blipFill rotWithShape="1">
            <a:blip r:embed="rId3">
              <a:alphaModFix/>
            </a:blip>
            <a:srcRect b="0" l="0" r="0" t="0"/>
            <a:stretch/>
          </p:blipFill>
          <p:spPr>
            <a:xfrm>
              <a:off x="22929777" y="5801539"/>
              <a:ext cx="5556659" cy="2940269"/>
            </a:xfrm>
            <a:prstGeom prst="rect">
              <a:avLst/>
            </a:prstGeom>
            <a:noFill/>
            <a:ln>
              <a:noFill/>
            </a:ln>
          </p:spPr>
        </p:pic>
        <p:cxnSp>
          <p:nvCxnSpPr>
            <p:cNvPr id="182" name="Google Shape;182;p8"/>
            <p:cNvCxnSpPr/>
            <p:nvPr/>
          </p:nvCxnSpPr>
          <p:spPr>
            <a:xfrm>
              <a:off x="25404852" y="7230665"/>
              <a:ext cx="43687" cy="149815"/>
            </a:xfrm>
            <a:prstGeom prst="straightConnector1">
              <a:avLst/>
            </a:prstGeom>
            <a:noFill/>
            <a:ln cap="flat" cmpd="sng" w="19050">
              <a:solidFill>
                <a:schemeClr val="dk1"/>
              </a:solidFill>
              <a:prstDash val="solid"/>
              <a:miter lim="800000"/>
              <a:headEnd len="sm" w="sm" type="none"/>
              <a:tailEnd len="sm" w="sm" type="none"/>
            </a:ln>
          </p:spPr>
        </p:cxnSp>
        <p:cxnSp>
          <p:nvCxnSpPr>
            <p:cNvPr id="183" name="Google Shape;183;p8"/>
            <p:cNvCxnSpPr/>
            <p:nvPr/>
          </p:nvCxnSpPr>
          <p:spPr>
            <a:xfrm rot="10800000">
              <a:off x="25426696" y="7309527"/>
              <a:ext cx="0" cy="671605"/>
            </a:xfrm>
            <a:prstGeom prst="straightConnector1">
              <a:avLst/>
            </a:prstGeom>
            <a:noFill/>
            <a:ln cap="flat" cmpd="sng" w="19050">
              <a:solidFill>
                <a:schemeClr val="dk1"/>
              </a:solidFill>
              <a:prstDash val="dash"/>
              <a:miter lim="800000"/>
              <a:headEnd len="sm" w="sm" type="none"/>
              <a:tailEnd len="sm" w="sm" type="none"/>
            </a:ln>
          </p:spPr>
        </p:cxnSp>
        <p:sp>
          <p:nvSpPr>
            <p:cNvPr id="184" name="Google Shape;184;p8"/>
            <p:cNvSpPr txBox="1"/>
            <p:nvPr/>
          </p:nvSpPr>
          <p:spPr>
            <a:xfrm>
              <a:off x="25491052" y="7271673"/>
              <a:ext cx="145623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Beam Height at BCK</a:t>
              </a:r>
              <a:endParaRPr/>
            </a:p>
            <a:p>
              <a:pPr indent="0" lvl="0" marL="0" marR="0" rtl="0" algn="l">
                <a:spcBef>
                  <a:spcPts val="0"/>
                </a:spcBef>
                <a:spcAft>
                  <a:spcPts val="0"/>
                </a:spcAft>
                <a:buNone/>
              </a:pPr>
              <a:r>
                <a:rPr b="1" lang="en-US" sz="1200">
                  <a:solidFill>
                    <a:schemeClr val="dk1"/>
                  </a:solidFill>
                  <a:latin typeface="Calibri"/>
                  <a:ea typeface="Calibri"/>
                  <a:cs typeface="Calibri"/>
                  <a:sym typeface="Calibri"/>
                </a:rPr>
                <a:t>1.47 km AGL</a:t>
              </a:r>
              <a:endParaRPr/>
            </a:p>
          </p:txBody>
        </p:sp>
      </p:grpSp>
      <p:sp>
        <p:nvSpPr>
          <p:cNvPr id="185" name="Google Shape;185;p8"/>
          <p:cNvSpPr txBox="1"/>
          <p:nvPr/>
        </p:nvSpPr>
        <p:spPr>
          <a:xfrm>
            <a:off x="2201020" y="76518"/>
            <a:ext cx="7012893"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600">
                <a:solidFill>
                  <a:srgbClr val="757070"/>
                </a:solidFill>
                <a:latin typeface="Garamond"/>
                <a:ea typeface="Garamond"/>
                <a:cs typeface="Garamond"/>
                <a:sym typeface="Garamond"/>
              </a:rPr>
              <a:t>Vertical Profile of Reflectivity (VPR) Correction</a:t>
            </a:r>
            <a:endParaRPr/>
          </a:p>
        </p:txBody>
      </p:sp>
      <p:sp>
        <p:nvSpPr>
          <p:cNvPr id="186" name="Google Shape;186;p8"/>
          <p:cNvSpPr txBox="1"/>
          <p:nvPr/>
        </p:nvSpPr>
        <p:spPr>
          <a:xfrm>
            <a:off x="159323" y="1099080"/>
            <a:ext cx="6487609" cy="830997"/>
          </a:xfrm>
          <a:prstGeom prst="rect">
            <a:avLst/>
          </a:prstGeom>
          <a:solidFill>
            <a:schemeClr val="lt1"/>
          </a:solidFill>
          <a:ln cap="flat" cmpd="sng" w="38100">
            <a:solidFill>
              <a:schemeClr val="accent5"/>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200">
                <a:solidFill>
                  <a:schemeClr val="dk1"/>
                </a:solidFill>
                <a:latin typeface="Arial"/>
                <a:ea typeface="Arial"/>
                <a:cs typeface="Arial"/>
                <a:sym typeface="Arial"/>
              </a:rPr>
              <a:t>Hydrometeors evolve as they fall which gets manifested in the vertical structure of storms. This gives rise to gradients in the vertical profiles of radar observables such as the reflectivity. To estimate QPE at ground, radar reflectivity measurements at distance ranges from PPI scans needs to be projected at the ground level. This is known as VPR correction.  </a:t>
            </a:r>
            <a:endParaRPr/>
          </a:p>
        </p:txBody>
      </p:sp>
      <p:grpSp>
        <p:nvGrpSpPr>
          <p:cNvPr id="187" name="Google Shape;187;p8"/>
          <p:cNvGrpSpPr/>
          <p:nvPr/>
        </p:nvGrpSpPr>
        <p:grpSpPr>
          <a:xfrm>
            <a:off x="6713168" y="631883"/>
            <a:ext cx="5001490" cy="4893683"/>
            <a:chOff x="6713168" y="631883"/>
            <a:chExt cx="5001490" cy="4893683"/>
          </a:xfrm>
        </p:grpSpPr>
        <p:grpSp>
          <p:nvGrpSpPr>
            <p:cNvPr id="188" name="Google Shape;188;p8"/>
            <p:cNvGrpSpPr/>
            <p:nvPr/>
          </p:nvGrpSpPr>
          <p:grpSpPr>
            <a:xfrm>
              <a:off x="6713168" y="631883"/>
              <a:ext cx="5001490" cy="4893683"/>
              <a:chOff x="6532841" y="606582"/>
              <a:chExt cx="5248832" cy="5078994"/>
            </a:xfrm>
          </p:grpSpPr>
          <p:pic>
            <p:nvPicPr>
              <p:cNvPr id="189" name="Google Shape;189;p8"/>
              <p:cNvPicPr preferRelativeResize="0"/>
              <p:nvPr/>
            </p:nvPicPr>
            <p:blipFill rotWithShape="1">
              <a:blip r:embed="rId4">
                <a:alphaModFix/>
              </a:blip>
              <a:srcRect b="0" l="0" r="0" t="0"/>
              <a:stretch/>
            </p:blipFill>
            <p:spPr>
              <a:xfrm>
                <a:off x="6532841" y="606582"/>
                <a:ext cx="5248832" cy="5078994"/>
              </a:xfrm>
              <a:prstGeom prst="rect">
                <a:avLst/>
              </a:prstGeom>
              <a:noFill/>
              <a:ln>
                <a:noFill/>
              </a:ln>
            </p:spPr>
          </p:pic>
          <p:cxnSp>
            <p:nvCxnSpPr>
              <p:cNvPr id="190" name="Google Shape;190;p8"/>
              <p:cNvCxnSpPr/>
              <p:nvPr/>
            </p:nvCxnSpPr>
            <p:spPr>
              <a:xfrm>
                <a:off x="7894622" y="1032096"/>
                <a:ext cx="1303699" cy="4019738"/>
              </a:xfrm>
              <a:prstGeom prst="straightConnector1">
                <a:avLst/>
              </a:prstGeom>
              <a:noFill/>
              <a:ln cap="flat" cmpd="sng" w="28575">
                <a:solidFill>
                  <a:schemeClr val="accent1"/>
                </a:solidFill>
                <a:prstDash val="dash"/>
                <a:miter lim="800000"/>
                <a:headEnd len="sm" w="sm" type="none"/>
                <a:tailEnd len="sm" w="sm" type="none"/>
              </a:ln>
            </p:spPr>
          </p:cxnSp>
        </p:grpSp>
        <p:sp>
          <p:nvSpPr>
            <p:cNvPr id="191" name="Google Shape;191;p8"/>
            <p:cNvSpPr txBox="1"/>
            <p:nvPr/>
          </p:nvSpPr>
          <p:spPr>
            <a:xfrm>
              <a:off x="9334856" y="4435645"/>
              <a:ext cx="178766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Slope: 2.5 dB/km</a:t>
              </a:r>
              <a:endParaRPr/>
            </a:p>
          </p:txBody>
        </p:sp>
      </p:grpSp>
      <p:sp>
        <p:nvSpPr>
          <p:cNvPr id="192" name="Google Shape;192;p8"/>
          <p:cNvSpPr/>
          <p:nvPr/>
        </p:nvSpPr>
        <p:spPr>
          <a:xfrm>
            <a:off x="550933" y="5354022"/>
            <a:ext cx="5630525" cy="738664"/>
          </a:xfrm>
          <a:prstGeom prst="rect">
            <a:avLst/>
          </a:prstGeom>
          <a:noFill/>
          <a:ln>
            <a:noFill/>
          </a:ln>
        </p:spPr>
        <p:txBody>
          <a:bodyPr anchorCtr="0" anchor="t" bIns="45700" lIns="91425" spcFirstLastPara="1" rIns="91425" wrap="square" tIns="45700">
            <a:spAutoFit/>
          </a:bodyPr>
          <a:lstStyle/>
          <a:p>
            <a:pPr indent="-171450" lvl="0" marL="171450" marR="0" rtl="0" algn="just">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BCK site is situated at 16.65 km. The radar 6</a:t>
            </a:r>
            <a:r>
              <a:rPr baseline="30000" lang="en-US" sz="1400">
                <a:solidFill>
                  <a:schemeClr val="dk1"/>
                </a:solidFill>
                <a:latin typeface="Calibri"/>
                <a:ea typeface="Calibri"/>
                <a:cs typeface="Calibri"/>
                <a:sym typeface="Calibri"/>
              </a:rPr>
              <a:t>o</a:t>
            </a:r>
            <a:r>
              <a:rPr lang="en-US" sz="1400">
                <a:solidFill>
                  <a:schemeClr val="dk1"/>
                </a:solidFill>
                <a:latin typeface="Calibri"/>
                <a:ea typeface="Calibri"/>
                <a:cs typeface="Calibri"/>
                <a:sym typeface="Calibri"/>
              </a:rPr>
              <a:t> beam center height at BCK site is about 1.47 km AGL. Therefore VPR correction is required in order to accurately quantify precipitation at ground.</a:t>
            </a:r>
            <a:endParaRPr/>
          </a:p>
        </p:txBody>
      </p:sp>
      <p:sp>
        <p:nvSpPr>
          <p:cNvPr id="193" name="Google Shape;193;p8"/>
          <p:cNvSpPr/>
          <p:nvPr/>
        </p:nvSpPr>
        <p:spPr>
          <a:xfrm>
            <a:off x="6933576" y="5645061"/>
            <a:ext cx="4638929" cy="954107"/>
          </a:xfrm>
          <a:prstGeom prst="rect">
            <a:avLst/>
          </a:prstGeom>
          <a:noFill/>
          <a:ln>
            <a:noFill/>
          </a:ln>
        </p:spPr>
        <p:txBody>
          <a:bodyPr anchorCtr="0" anchor="t" bIns="45700" lIns="91425" spcFirstLastPara="1" rIns="91425" wrap="square" tIns="45700">
            <a:spAutoFit/>
          </a:bodyPr>
          <a:lstStyle/>
          <a:p>
            <a:pPr indent="-171450" lvl="0" marL="171450" marR="0" rtl="0" algn="l">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Vertical profiles of radar reflectivity are constructed from the RHI scans from Dec 2021 snow events that are not blocked due to terrain. The mean vertical profile of reflectivity is found to have a slope of 2.5 dB/km.</a:t>
            </a:r>
            <a:endParaRPr sz="1400">
              <a:solidFill>
                <a:schemeClr val="dk1"/>
              </a:solidFill>
              <a:latin typeface="Calibri"/>
              <a:ea typeface="Calibri"/>
              <a:cs typeface="Calibri"/>
              <a:sym typeface="Calibri"/>
            </a:endParaRPr>
          </a:p>
        </p:txBody>
      </p:sp>
      <p:sp>
        <p:nvSpPr>
          <p:cNvPr id="194" name="Google Shape;194;p8"/>
          <p:cNvSpPr txBox="1"/>
          <p:nvPr>
            <p:ph idx="12" type="sldNum"/>
          </p:nvPr>
        </p:nvSpPr>
        <p:spPr>
          <a:xfrm>
            <a:off x="9309340" y="638876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400"/>
              <a:t>‹#›</a:t>
            </a:fld>
            <a:endParaRPr b="1" sz="2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9"/>
          <p:cNvSpPr txBox="1"/>
          <p:nvPr/>
        </p:nvSpPr>
        <p:spPr>
          <a:xfrm>
            <a:off x="114926" y="65720"/>
            <a:ext cx="1193761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757070"/>
                </a:solidFill>
                <a:latin typeface="Garamond"/>
                <a:ea typeface="Garamond"/>
                <a:cs typeface="Garamond"/>
                <a:sym typeface="Garamond"/>
              </a:rPr>
              <a:t>Example of Winter-time Precipitation Estimation from SPLASH X-Band Radar </a:t>
            </a:r>
            <a:endParaRPr/>
          </a:p>
          <a:p>
            <a:pPr indent="0" lvl="0" marL="0" marR="0" rtl="0" algn="l">
              <a:spcBef>
                <a:spcPts val="0"/>
              </a:spcBef>
              <a:spcAft>
                <a:spcPts val="0"/>
              </a:spcAft>
              <a:buNone/>
            </a:pPr>
            <a:r>
              <a:rPr b="1" lang="en-US" sz="2400">
                <a:solidFill>
                  <a:srgbClr val="757070"/>
                </a:solidFill>
                <a:latin typeface="Garamond"/>
                <a:ea typeface="Garamond"/>
                <a:cs typeface="Garamond"/>
                <a:sym typeface="Garamond"/>
              </a:rPr>
              <a:t>Dec 23</a:t>
            </a:r>
            <a:r>
              <a:rPr b="1" baseline="30000" lang="en-US" sz="2400">
                <a:solidFill>
                  <a:srgbClr val="757070"/>
                </a:solidFill>
                <a:latin typeface="Garamond"/>
                <a:ea typeface="Garamond"/>
                <a:cs typeface="Garamond"/>
                <a:sym typeface="Garamond"/>
              </a:rPr>
              <a:t>rd</a:t>
            </a:r>
            <a:r>
              <a:rPr b="1" lang="en-US" sz="2400">
                <a:solidFill>
                  <a:srgbClr val="757070"/>
                </a:solidFill>
                <a:latin typeface="Garamond"/>
                <a:ea typeface="Garamond"/>
                <a:cs typeface="Garamond"/>
                <a:sym typeface="Garamond"/>
              </a:rPr>
              <a:t> 2021 to Dec 26</a:t>
            </a:r>
            <a:r>
              <a:rPr b="1" baseline="30000" lang="en-US" sz="2400">
                <a:solidFill>
                  <a:srgbClr val="757070"/>
                </a:solidFill>
                <a:latin typeface="Garamond"/>
                <a:ea typeface="Garamond"/>
                <a:cs typeface="Garamond"/>
                <a:sym typeface="Garamond"/>
              </a:rPr>
              <a:t>th</a:t>
            </a:r>
            <a:r>
              <a:rPr b="1" lang="en-US" sz="2400">
                <a:solidFill>
                  <a:srgbClr val="757070"/>
                </a:solidFill>
                <a:latin typeface="Garamond"/>
                <a:ea typeface="Garamond"/>
                <a:cs typeface="Garamond"/>
                <a:sym typeface="Garamond"/>
              </a:rPr>
              <a:t> 2021 (Santa Slammer Event)</a:t>
            </a:r>
            <a:endParaRPr/>
          </a:p>
        </p:txBody>
      </p:sp>
      <p:pic>
        <p:nvPicPr>
          <p:cNvPr id="200" name="Google Shape;200;p9"/>
          <p:cNvPicPr preferRelativeResize="0"/>
          <p:nvPr/>
        </p:nvPicPr>
        <p:blipFill rotWithShape="1">
          <a:blip r:embed="rId3">
            <a:alphaModFix/>
          </a:blip>
          <a:srcRect b="0" l="0" r="0" t="0"/>
          <a:stretch/>
        </p:blipFill>
        <p:spPr>
          <a:xfrm>
            <a:off x="107060" y="1161554"/>
            <a:ext cx="5507049" cy="2914019"/>
          </a:xfrm>
          <a:prstGeom prst="rect">
            <a:avLst/>
          </a:prstGeom>
          <a:noFill/>
          <a:ln>
            <a:noFill/>
          </a:ln>
        </p:spPr>
      </p:pic>
      <p:grpSp>
        <p:nvGrpSpPr>
          <p:cNvPr id="201" name="Google Shape;201;p9"/>
          <p:cNvGrpSpPr/>
          <p:nvPr/>
        </p:nvGrpSpPr>
        <p:grpSpPr>
          <a:xfrm>
            <a:off x="5908348" y="1161554"/>
            <a:ext cx="6167749" cy="2914019"/>
            <a:chOff x="5876925" y="1993889"/>
            <a:chExt cx="6167749" cy="2914019"/>
          </a:xfrm>
        </p:grpSpPr>
        <p:pic>
          <p:nvPicPr>
            <p:cNvPr id="202" name="Google Shape;202;p9"/>
            <p:cNvPicPr preferRelativeResize="0"/>
            <p:nvPr/>
          </p:nvPicPr>
          <p:blipFill rotWithShape="1">
            <a:blip r:embed="rId4">
              <a:alphaModFix/>
            </a:blip>
            <a:srcRect b="0" l="0" r="0" t="0"/>
            <a:stretch/>
          </p:blipFill>
          <p:spPr>
            <a:xfrm>
              <a:off x="5876925" y="1993889"/>
              <a:ext cx="6167749" cy="2914019"/>
            </a:xfrm>
            <a:prstGeom prst="rect">
              <a:avLst/>
            </a:prstGeom>
            <a:noFill/>
            <a:ln>
              <a:noFill/>
            </a:ln>
          </p:spPr>
        </p:pic>
        <p:sp>
          <p:nvSpPr>
            <p:cNvPr id="203" name="Google Shape;203;p9"/>
            <p:cNvSpPr txBox="1"/>
            <p:nvPr/>
          </p:nvSpPr>
          <p:spPr>
            <a:xfrm>
              <a:off x="10919642" y="2374045"/>
              <a:ext cx="95609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BCK site</a:t>
              </a:r>
              <a:endParaRPr/>
            </a:p>
          </p:txBody>
        </p:sp>
      </p:grpSp>
      <p:sp>
        <p:nvSpPr>
          <p:cNvPr id="204" name="Google Shape;204;p9"/>
          <p:cNvSpPr txBox="1"/>
          <p:nvPr>
            <p:ph idx="12" type="sldNum"/>
          </p:nvPr>
        </p:nvSpPr>
        <p:spPr>
          <a:xfrm>
            <a:off x="9309340" y="638876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b="1" lang="en-US" sz="2400"/>
              <a:t>‹#›</a:t>
            </a:fld>
            <a:endParaRPr b="1" sz="2400"/>
          </a:p>
        </p:txBody>
      </p:sp>
      <p:sp>
        <p:nvSpPr>
          <p:cNvPr id="205" name="Google Shape;205;p9"/>
          <p:cNvSpPr/>
          <p:nvPr/>
        </p:nvSpPr>
        <p:spPr>
          <a:xfrm>
            <a:off x="257667" y="4340410"/>
            <a:ext cx="11478926" cy="2031325"/>
          </a:xfrm>
          <a:prstGeom prst="rect">
            <a:avLst/>
          </a:prstGeom>
          <a:solidFill>
            <a:schemeClr val="lt1"/>
          </a:solidFill>
          <a:ln cap="flat" cmpd="sng" w="38100">
            <a:solidFill>
              <a:schemeClr val="accent5"/>
            </a:solidFill>
            <a:prstDash val="solid"/>
            <a:miter lim="800000"/>
            <a:headEnd len="sm" w="sm" type="none"/>
            <a:tailEnd len="sm" w="sm" type="none"/>
          </a:ln>
        </p:spPr>
        <p:txBody>
          <a:bodyPr anchorCtr="0" anchor="t" bIns="45700" lIns="91425" spcFirstLastPara="1" rIns="91425" wrap="square" tIns="45700">
            <a:spAutoFit/>
          </a:bodyPr>
          <a:lstStyle/>
          <a:p>
            <a:pPr indent="-171450" lvl="0" marL="171450" marR="0" rtl="0" algn="just">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Ground accumulation of SWE estimates computed from the</a:t>
            </a:r>
            <a:r>
              <a:rPr lang="en-US" sz="1400">
                <a:solidFill>
                  <a:schemeClr val="dk1"/>
                </a:solidFill>
                <a:latin typeface="Times New Roman"/>
                <a:ea typeface="Times New Roman"/>
                <a:cs typeface="Times New Roman"/>
                <a:sym typeface="Times New Roman"/>
              </a:rPr>
              <a:t> 6</a:t>
            </a:r>
            <a:r>
              <a:rPr baseline="30000" lang="en-US" sz="1400">
                <a:solidFill>
                  <a:schemeClr val="dk1"/>
                </a:solidFill>
                <a:latin typeface="Times New Roman"/>
                <a:ea typeface="Times New Roman"/>
                <a:cs typeface="Times New Roman"/>
                <a:sym typeface="Times New Roman"/>
              </a:rPr>
              <a:t>o</a:t>
            </a:r>
            <a:r>
              <a:rPr lang="en-US" sz="1400">
                <a:solidFill>
                  <a:schemeClr val="dk1"/>
                </a:solidFill>
                <a:latin typeface="Calibri"/>
                <a:ea typeface="Calibri"/>
                <a:cs typeface="Calibri"/>
                <a:sym typeface="Calibri"/>
              </a:rPr>
              <a:t> SPLASH X-Band PPI scans and cross compared with precipitation estimates from the disdrometer and different MRMS products at the BCK site.</a:t>
            </a:r>
            <a:endParaRPr/>
          </a:p>
          <a:p>
            <a:pPr indent="-82550" lvl="0" marL="171450" marR="0" rtl="0" algn="just">
              <a:spcBef>
                <a:spcPts val="0"/>
              </a:spcBef>
              <a:spcAft>
                <a:spcPts val="0"/>
              </a:spcAft>
              <a:buClr>
                <a:schemeClr val="dk1"/>
              </a:buClr>
              <a:buSzPts val="1400"/>
              <a:buFont typeface="Arial"/>
              <a:buNone/>
            </a:pPr>
            <a:r>
              <a:t/>
            </a:r>
            <a:endParaRPr sz="1400">
              <a:solidFill>
                <a:schemeClr val="dk1"/>
              </a:solidFill>
              <a:latin typeface="Calibri"/>
              <a:ea typeface="Calibri"/>
              <a:cs typeface="Calibri"/>
              <a:sym typeface="Calibri"/>
            </a:endParaRPr>
          </a:p>
          <a:p>
            <a:pPr indent="-171450" lvl="0" marL="171450" marR="0" rtl="0" algn="just">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It's important to note that the </a:t>
            </a:r>
            <a:r>
              <a:rPr lang="en-US" sz="1400">
                <a:solidFill>
                  <a:srgbClr val="000000"/>
                </a:solidFill>
                <a:latin typeface="Calibri"/>
                <a:ea typeface="Calibri"/>
                <a:cs typeface="Calibri"/>
                <a:sym typeface="Calibri"/>
              </a:rPr>
              <a:t>6</a:t>
            </a:r>
            <a:r>
              <a:rPr baseline="30000" lang="en-US" sz="1400">
                <a:solidFill>
                  <a:srgbClr val="000000"/>
                </a:solidFill>
                <a:latin typeface="Calibri"/>
                <a:ea typeface="Calibri"/>
                <a:cs typeface="Calibri"/>
                <a:sym typeface="Calibri"/>
              </a:rPr>
              <a:t>o</a:t>
            </a:r>
            <a:r>
              <a:rPr lang="en-US" sz="1400">
                <a:solidFill>
                  <a:schemeClr val="dk1"/>
                </a:solidFill>
                <a:latin typeface="Calibri"/>
                <a:ea typeface="Calibri"/>
                <a:cs typeface="Calibri"/>
                <a:sym typeface="Calibri"/>
              </a:rPr>
              <a:t> scan data was specifically selected because the SPLASH Radar scans below 6 degrees of elevation are significantly blocked, primarily due to the presence of terrain and nearby trees in this particular location.</a:t>
            </a:r>
            <a:endParaRPr/>
          </a:p>
          <a:p>
            <a:pPr indent="-82550" lvl="0" marL="171450" marR="0" rtl="0" algn="just">
              <a:spcBef>
                <a:spcPts val="0"/>
              </a:spcBef>
              <a:spcAft>
                <a:spcPts val="0"/>
              </a:spcAft>
              <a:buClr>
                <a:schemeClr val="dk1"/>
              </a:buClr>
              <a:buSzPts val="1400"/>
              <a:buFont typeface="Arial"/>
              <a:buNone/>
            </a:pPr>
            <a:r>
              <a:t/>
            </a:r>
            <a:endParaRPr sz="1400">
              <a:solidFill>
                <a:schemeClr val="dk1"/>
              </a:solidFill>
              <a:latin typeface="Calibri"/>
              <a:ea typeface="Calibri"/>
              <a:cs typeface="Calibri"/>
              <a:sym typeface="Calibri"/>
            </a:endParaRPr>
          </a:p>
          <a:p>
            <a:pPr indent="-171450" lvl="0" marL="171450" marR="0" rtl="0" algn="just">
              <a:spcBef>
                <a:spcPts val="0"/>
              </a:spcBef>
              <a:spcAft>
                <a:spcPts val="0"/>
              </a:spcAft>
              <a:buClr>
                <a:schemeClr val="dk1"/>
              </a:buClr>
              <a:buSzPts val="1400"/>
              <a:buFont typeface="Arial"/>
              <a:buChar char="•"/>
            </a:pPr>
            <a:r>
              <a:rPr lang="en-US" sz="1400">
                <a:solidFill>
                  <a:schemeClr val="dk1"/>
                </a:solidFill>
                <a:latin typeface="Calibri"/>
                <a:ea typeface="Calibri"/>
                <a:cs typeface="Calibri"/>
                <a:sym typeface="Calibri"/>
              </a:rPr>
              <a:t>The overall performance of the X-Band based QPE is good. Due to insufficient coverage of the nearest NWS radar KGJX, the MRMS RadarOnly product is unable to provide any precipitation estimate. Both MRMS MultiSensor Pass1 and Pass2 products are significantly underestimating precipitation at Brush Creek.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2023-10-26T23:06:41Z</dcterms:created>
  <dc:creator>.</dc:creator>
</cp:coreProperties>
</file>