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p:regular r:id="rId22"/>
      <p:bold r:id="rId23"/>
      <p:italic r:id="rId24"/>
      <p:boldItalic r:id="rId25"/>
    </p:embeddedFont>
    <p:embeddedFont>
      <p:font typeface="Nunito"/>
      <p:regular r:id="rId26"/>
      <p:bold r:id="rId27"/>
      <p:italic r:id="rId28"/>
      <p:boldItalic r:id="rId29"/>
    </p:embeddedFont>
    <p:embeddedFont>
      <p:font typeface="Quattrocento Sans"/>
      <p:regular r:id="rId30"/>
      <p:bold r:id="rId31"/>
      <p:italic r:id="rId32"/>
      <p:boldItalic r:id="rId33"/>
    </p:embeddedFont>
    <p:embeddedFont>
      <p:font typeface="Helvetica Neue"/>
      <p:regular r:id="rId34"/>
      <p:bold r:id="rId35"/>
      <p:italic r:id="rId36"/>
      <p:boldItalic r:id="rId37"/>
    </p:embeddedFont>
    <p:embeddedFont>
      <p:font typeface="Nunito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F9849B-2F70-44D8-A7CD-E1A8FB49DF72}">
  <a:tblStyle styleId="{6BF9849B-2F70-44D8-A7CD-E1A8FB49DF7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F4965E5-449E-4523-9B24-9AC0B0DAB12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Light-italic.fntdata"/><Relationship Id="rId20" Type="http://schemas.openxmlformats.org/officeDocument/2006/relationships/slide" Target="slides/slide14.xml"/><Relationship Id="rId41" Type="http://schemas.openxmlformats.org/officeDocument/2006/relationships/font" Target="fonts/NunitoLight-boldItalic.fntdata"/><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Nunito-regular.fntdata"/><Relationship Id="rId25" Type="http://schemas.openxmlformats.org/officeDocument/2006/relationships/font" Target="fonts/Roboto-boldItalic.fntdata"/><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Nuni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QuattrocentoSans-bold.fntdata"/><Relationship Id="rId30" Type="http://schemas.openxmlformats.org/officeDocument/2006/relationships/font" Target="fonts/QuattrocentoSans-regular.fntdata"/><Relationship Id="rId11" Type="http://schemas.openxmlformats.org/officeDocument/2006/relationships/slide" Target="slides/slide5.xml"/><Relationship Id="rId33" Type="http://schemas.openxmlformats.org/officeDocument/2006/relationships/font" Target="fonts/QuattrocentoSans-boldItalic.fntdata"/><Relationship Id="rId10" Type="http://schemas.openxmlformats.org/officeDocument/2006/relationships/slide" Target="slides/slide4.xml"/><Relationship Id="rId32" Type="http://schemas.openxmlformats.org/officeDocument/2006/relationships/font" Target="fonts/QuattrocentoSans-italic.fntdata"/><Relationship Id="rId13" Type="http://schemas.openxmlformats.org/officeDocument/2006/relationships/slide" Target="slides/slide7.xml"/><Relationship Id="rId35" Type="http://schemas.openxmlformats.org/officeDocument/2006/relationships/font" Target="fonts/HelveticaNeue-bold.fntdata"/><Relationship Id="rId12" Type="http://schemas.openxmlformats.org/officeDocument/2006/relationships/slide" Target="slides/slide6.xml"/><Relationship Id="rId34" Type="http://schemas.openxmlformats.org/officeDocument/2006/relationships/font" Target="fonts/HelveticaNeue-regular.fntdata"/><Relationship Id="rId15" Type="http://schemas.openxmlformats.org/officeDocument/2006/relationships/slide" Target="slides/slide9.xml"/><Relationship Id="rId37" Type="http://schemas.openxmlformats.org/officeDocument/2006/relationships/font" Target="fonts/HelveticaNeue-boldItalic.fntdata"/><Relationship Id="rId14" Type="http://schemas.openxmlformats.org/officeDocument/2006/relationships/slide" Target="slides/slide8.xml"/><Relationship Id="rId36" Type="http://schemas.openxmlformats.org/officeDocument/2006/relationships/font" Target="fonts/HelveticaNeue-italic.fntdata"/><Relationship Id="rId17" Type="http://schemas.openxmlformats.org/officeDocument/2006/relationships/slide" Target="slides/slide11.xml"/><Relationship Id="rId39" Type="http://schemas.openxmlformats.org/officeDocument/2006/relationships/font" Target="fonts/NunitoLight-bold.fntdata"/><Relationship Id="rId16" Type="http://schemas.openxmlformats.org/officeDocument/2006/relationships/slide" Target="slides/slide10.xml"/><Relationship Id="rId38" Type="http://schemas.openxmlformats.org/officeDocument/2006/relationships/font" Target="fonts/NunitoLigh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3c527c083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3c527c083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3c527c083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93c527c083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293c527c083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3c527c083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93c527c083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293c527c083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3c527c083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93c527c083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93c527c083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93c527c083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e690d8b1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5e690d8b1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3c527c08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3c527c08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579189fc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579189fc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93c527c083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93c527c083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g293c527c083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3c527c083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93c527c083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293c527c083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3c527c083_0_2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93c527c083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4ed4130f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94ed4130f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4ed4130f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4ed4130f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3c527c083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3c527c083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p:nvPr/>
        </p:nvSpPr>
        <p:spPr>
          <a:xfrm>
            <a:off x="0" y="0"/>
            <a:ext cx="9144000" cy="1028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94569"/>
              </a:solidFill>
              <a:latin typeface="Arial"/>
              <a:ea typeface="Arial"/>
              <a:cs typeface="Arial"/>
              <a:sym typeface="Arial"/>
            </a:endParaRPr>
          </a:p>
        </p:txBody>
      </p:sp>
      <p:sp>
        <p:nvSpPr>
          <p:cNvPr id="52" name="Google Shape;52;p13"/>
          <p:cNvSpPr txBox="1"/>
          <p:nvPr>
            <p:ph type="title"/>
          </p:nvPr>
        </p:nvSpPr>
        <p:spPr>
          <a:xfrm>
            <a:off x="0" y="0"/>
            <a:ext cx="9144000" cy="10287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lt1"/>
              </a:buClr>
              <a:buSzPts val="3000"/>
              <a:buFont typeface="Quattrocento Sans"/>
              <a:buNone/>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3"/>
          <p:cNvSpPr txBox="1"/>
          <p:nvPr>
            <p:ph idx="1" type="body"/>
          </p:nvPr>
        </p:nvSpPr>
        <p:spPr>
          <a:xfrm>
            <a:off x="336366" y="1140619"/>
            <a:ext cx="8471400" cy="3470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accent1"/>
              </a:buClr>
              <a:buSzPts val="2100"/>
              <a:buFont typeface="Arial"/>
              <a:buChar char="•"/>
              <a:defRPr b="0" i="0" sz="2100" u="none" cap="none" strike="noStrike">
                <a:solidFill>
                  <a:schemeClr val="accent1"/>
                </a:solidFill>
                <a:latin typeface="Quattrocento Sans"/>
                <a:ea typeface="Quattrocento Sans"/>
                <a:cs typeface="Quattrocento Sans"/>
                <a:sym typeface="Quattrocento Sans"/>
              </a:defRPr>
            </a:lvl1pPr>
            <a:lvl2pPr indent="-342900" lvl="1" marL="914400" marR="0" rtl="0" algn="l">
              <a:lnSpc>
                <a:spcPct val="150000"/>
              </a:lnSpc>
              <a:spcBef>
                <a:spcPts val="400"/>
              </a:spcBef>
              <a:spcAft>
                <a:spcPts val="0"/>
              </a:spcAft>
              <a:buClr>
                <a:schemeClr val="accent1"/>
              </a:buClr>
              <a:buSzPts val="1800"/>
              <a:buFont typeface="Arial"/>
              <a:buChar char="•"/>
              <a:defRPr b="0" i="0" sz="1800" u="none" cap="none" strike="noStrike">
                <a:solidFill>
                  <a:schemeClr val="accent1"/>
                </a:solidFill>
                <a:latin typeface="Quattrocento Sans"/>
                <a:ea typeface="Quattrocento Sans"/>
                <a:cs typeface="Quattrocento Sans"/>
                <a:sym typeface="Quattrocento Sans"/>
              </a:defRPr>
            </a:lvl2pPr>
            <a:lvl3pPr indent="-323850" lvl="2" marL="1371600" marR="0" rtl="0" algn="l">
              <a:lnSpc>
                <a:spcPct val="150000"/>
              </a:lnSpc>
              <a:spcBef>
                <a:spcPts val="400"/>
              </a:spcBef>
              <a:spcAft>
                <a:spcPts val="0"/>
              </a:spcAft>
              <a:buClr>
                <a:schemeClr val="accent1"/>
              </a:buClr>
              <a:buSzPts val="1500"/>
              <a:buFont typeface="Arial"/>
              <a:buChar char="•"/>
              <a:defRPr b="0" i="0" sz="1500" u="none" cap="none" strike="noStrike">
                <a:solidFill>
                  <a:schemeClr val="accent1"/>
                </a:solidFill>
                <a:latin typeface="Quattrocento Sans"/>
                <a:ea typeface="Quattrocento Sans"/>
                <a:cs typeface="Quattrocento Sans"/>
                <a:sym typeface="Quattrocento Sans"/>
              </a:defRPr>
            </a:lvl3pPr>
            <a:lvl4pPr indent="-317500" lvl="3" marL="1828800" marR="0" rtl="0" algn="l">
              <a:lnSpc>
                <a:spcPct val="150000"/>
              </a:lnSpc>
              <a:spcBef>
                <a:spcPts val="400"/>
              </a:spcBef>
              <a:spcAft>
                <a:spcPts val="0"/>
              </a:spcAft>
              <a:buClr>
                <a:schemeClr val="accent1"/>
              </a:buClr>
              <a:buSzPts val="1400"/>
              <a:buFont typeface="Arial"/>
              <a:buChar char="•"/>
              <a:defRPr b="0" i="0" sz="1400" u="none" cap="none" strike="noStrike">
                <a:solidFill>
                  <a:schemeClr val="accent1"/>
                </a:solidFill>
                <a:latin typeface="Quattrocento Sans"/>
                <a:ea typeface="Quattrocento Sans"/>
                <a:cs typeface="Quattrocento Sans"/>
                <a:sym typeface="Quattrocento Sans"/>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accent1"/>
                </a:solidFill>
                <a:latin typeface="Quattrocento Sans"/>
                <a:ea typeface="Quattrocento Sans"/>
                <a:cs typeface="Quattrocento Sans"/>
                <a:sym typeface="Quattrocento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2" type="sldNum"/>
          </p:nvPr>
        </p:nvSpPr>
        <p:spPr>
          <a:xfrm>
            <a:off x="7014413" y="48300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5" name="Shape 55"/>
        <p:cNvGrpSpPr/>
        <p:nvPr/>
      </p:nvGrpSpPr>
      <p:grpSpPr>
        <a:xfrm>
          <a:off x="0" y="0"/>
          <a:ext cx="0" cy="0"/>
          <a:chOff x="0" y="0"/>
          <a:chExt cx="0" cy="0"/>
        </a:xfrm>
      </p:grpSpPr>
      <p:sp>
        <p:nvSpPr>
          <p:cNvPr id="56" name="Google Shape;56;p14"/>
          <p:cNvSpPr txBox="1"/>
          <p:nvPr>
            <p:ph idx="12" type="sldNum"/>
          </p:nvPr>
        </p:nvSpPr>
        <p:spPr>
          <a:xfrm>
            <a:off x="4493381" y="4857861"/>
            <a:ext cx="153600" cy="161700"/>
          </a:xfrm>
          <a:prstGeom prst="rect">
            <a:avLst/>
          </a:prstGeom>
          <a:noFill/>
          <a:ln>
            <a:noFill/>
          </a:ln>
        </p:spPr>
        <p:txBody>
          <a:bodyPr anchorCtr="0" anchor="b" bIns="26775" lIns="26775" spcFirstLastPara="1" rIns="26775" wrap="square" tIns="26775">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b="0" i="0" u="none" cap="none" strike="noStrike">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mailto:Christopher.J.Cox@noaa.gov" TargetMode="External"/><Relationship Id="rId6" Type="http://schemas.openxmlformats.org/officeDocument/2006/relationships/image" Target="../media/image44.png"/><Relationship Id="rId7"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64.png"/><Relationship Id="rId6" Type="http://schemas.openxmlformats.org/officeDocument/2006/relationships/hyperlink" Target="https://doi.org/10.5281/zenodo.7701558" TargetMode="External"/><Relationship Id="rId7" Type="http://schemas.openxmlformats.org/officeDocument/2006/relationships/hyperlink" Target="https://doi.org/10.5281/zenodo.7668270" TargetMode="External"/><Relationship Id="rId8" Type="http://schemas.openxmlformats.org/officeDocument/2006/relationships/hyperlink" Target="https://doi.org/10.5281/zenodo.762235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65.png"/><Relationship Id="rId8" Type="http://schemas.openxmlformats.org/officeDocument/2006/relationships/image" Target="../media/image5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3.jpg"/><Relationship Id="rId4" Type="http://schemas.openxmlformats.org/officeDocument/2006/relationships/image" Target="../media/image57.jpg"/><Relationship Id="rId9"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hyperlink" Target="mailto:Janet.Intrieri@noaa.gov" TargetMode="External"/><Relationship Id="rId8" Type="http://schemas.openxmlformats.org/officeDocument/2006/relationships/hyperlink" Target="mailto:Darren.L.Jackson@noaa.go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27.jpg"/><Relationship Id="rId13" Type="http://schemas.openxmlformats.org/officeDocument/2006/relationships/image" Target="../media/image17.jpg"/><Relationship Id="rId12"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9.jpg"/><Relationship Id="rId9" Type="http://schemas.openxmlformats.org/officeDocument/2006/relationships/image" Target="../media/image6.png"/><Relationship Id="rId15" Type="http://schemas.openxmlformats.org/officeDocument/2006/relationships/image" Target="../media/image33.jpg"/><Relationship Id="rId14" Type="http://schemas.openxmlformats.org/officeDocument/2006/relationships/image" Target="../media/image15.jpg"/><Relationship Id="rId17" Type="http://schemas.openxmlformats.org/officeDocument/2006/relationships/image" Target="../media/image30.jpg"/><Relationship Id="rId16" Type="http://schemas.openxmlformats.org/officeDocument/2006/relationships/image" Target="../media/image24.jpg"/><Relationship Id="rId5" Type="http://schemas.openxmlformats.org/officeDocument/2006/relationships/image" Target="../media/image21.jpg"/><Relationship Id="rId6" Type="http://schemas.openxmlformats.org/officeDocument/2006/relationships/image" Target="../media/image20.jpg"/><Relationship Id="rId7" Type="http://schemas.openxmlformats.org/officeDocument/2006/relationships/image" Target="../media/image34.jpg"/><Relationship Id="rId8"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27.jpg"/><Relationship Id="rId13" Type="http://schemas.openxmlformats.org/officeDocument/2006/relationships/image" Target="../media/image17.jpg"/><Relationship Id="rId12"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9.jpg"/><Relationship Id="rId9" Type="http://schemas.openxmlformats.org/officeDocument/2006/relationships/image" Target="../media/image6.png"/><Relationship Id="rId15" Type="http://schemas.openxmlformats.org/officeDocument/2006/relationships/image" Target="../media/image33.jpg"/><Relationship Id="rId14" Type="http://schemas.openxmlformats.org/officeDocument/2006/relationships/image" Target="../media/image15.jpg"/><Relationship Id="rId17" Type="http://schemas.openxmlformats.org/officeDocument/2006/relationships/image" Target="../media/image30.jpg"/><Relationship Id="rId16" Type="http://schemas.openxmlformats.org/officeDocument/2006/relationships/image" Target="../media/image24.jpg"/><Relationship Id="rId5" Type="http://schemas.openxmlformats.org/officeDocument/2006/relationships/image" Target="../media/image21.jpg"/><Relationship Id="rId6" Type="http://schemas.openxmlformats.org/officeDocument/2006/relationships/image" Target="../media/image20.jpg"/><Relationship Id="rId7" Type="http://schemas.openxmlformats.org/officeDocument/2006/relationships/image" Target="../media/image34.jpg"/><Relationship Id="rId8"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5.png"/><Relationship Id="rId5" Type="http://schemas.openxmlformats.org/officeDocument/2006/relationships/hyperlink" Target="https://psl.noaa.gov/data/obs/data/" TargetMode="External"/><Relationship Id="rId6" Type="http://schemas.openxmlformats.org/officeDocument/2006/relationships/hyperlink" Target="https://psl.noaa.gov/data/obs/download/DownloadUsage.html" TargetMode="External"/><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hyperlink" Target="https://psl.noaa.gov/data/obs/data/" TargetMode="External"/><Relationship Id="rId7" Type="http://schemas.openxmlformats.org/officeDocument/2006/relationships/image" Target="../media/image38.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5.jpg"/><Relationship Id="rId4" Type="http://schemas.openxmlformats.org/officeDocument/2006/relationships/image" Target="../media/image43.jpg"/><Relationship Id="rId5" Type="http://schemas.openxmlformats.org/officeDocument/2006/relationships/hyperlink" Target="mailto:William.R.Currier@noaa.gov" TargetMode="External"/><Relationship Id="rId6" Type="http://schemas.openxmlformats.org/officeDocument/2006/relationships/image" Target="../media/image66.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doi.org/10.5281/zenodo.7438524" TargetMode="External"/><Relationship Id="rId4" Type="http://schemas.openxmlformats.org/officeDocument/2006/relationships/hyperlink" Target="https://doi.org/10.5281/zenodo.7435060" TargetMode="External"/><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15.jp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hyperlink" Target="https://psl.noaa.gov/data/obs/data/" TargetMode="External"/><Relationship Id="rId5" Type="http://schemas.openxmlformats.org/officeDocument/2006/relationships/image" Target="../media/image52.jpg"/><Relationship Id="rId6" Type="http://schemas.openxmlformats.org/officeDocument/2006/relationships/image" Target="../media/image50.png"/><Relationship Id="rId7"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2.jpg"/><Relationship Id="rId4" Type="http://schemas.openxmlformats.org/officeDocument/2006/relationships/image" Target="../media/image56.jpg"/><Relationship Id="rId5" Type="http://schemas.openxmlformats.org/officeDocument/2006/relationships/image" Target="../media/image40.jpg"/><Relationship Id="rId6" Type="http://schemas.openxmlformats.org/officeDocument/2006/relationships/image" Target="../media/image39.jpg"/><Relationship Id="rId7"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5"/>
          <p:cNvSpPr txBox="1"/>
          <p:nvPr>
            <p:ph type="ctrTitle"/>
          </p:nvPr>
        </p:nvSpPr>
        <p:spPr>
          <a:xfrm>
            <a:off x="1300600" y="1925"/>
            <a:ext cx="6694800" cy="2188800"/>
          </a:xfrm>
          <a:prstGeom prst="rect">
            <a:avLst/>
          </a:prstGeom>
          <a:ln>
            <a:noFill/>
          </a:ln>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3840">
                <a:latin typeface="Nunito"/>
                <a:ea typeface="Nunito"/>
                <a:cs typeface="Nunito"/>
                <a:sym typeface="Nunito"/>
              </a:rPr>
              <a:t>An Overview of Instruments &amp; Datasets Collected by NOAA PSL During</a:t>
            </a:r>
            <a:r>
              <a:rPr b="1" lang="en" sz="3820">
                <a:latin typeface="Calibri"/>
                <a:ea typeface="Calibri"/>
                <a:cs typeface="Calibri"/>
                <a:sym typeface="Calibri"/>
              </a:rPr>
              <a:t> </a:t>
            </a:r>
            <a:endParaRPr b="1" sz="6880"/>
          </a:p>
        </p:txBody>
      </p:sp>
      <p:pic>
        <p:nvPicPr>
          <p:cNvPr id="62" name="Google Shape;62;p15"/>
          <p:cNvPicPr preferRelativeResize="0"/>
          <p:nvPr/>
        </p:nvPicPr>
        <p:blipFill rotWithShape="1">
          <a:blip r:embed="rId3">
            <a:alphaModFix/>
          </a:blip>
          <a:srcRect b="0" l="0" r="38616" t="0"/>
          <a:stretch/>
        </p:blipFill>
        <p:spPr>
          <a:xfrm>
            <a:off x="290150" y="3584500"/>
            <a:ext cx="2055950" cy="761925"/>
          </a:xfrm>
          <a:prstGeom prst="rect">
            <a:avLst/>
          </a:prstGeom>
          <a:noFill/>
          <a:ln>
            <a:noFill/>
          </a:ln>
        </p:spPr>
      </p:pic>
      <p:pic>
        <p:nvPicPr>
          <p:cNvPr id="63" name="Google Shape;63;p15"/>
          <p:cNvPicPr preferRelativeResize="0"/>
          <p:nvPr/>
        </p:nvPicPr>
        <p:blipFill>
          <a:blip r:embed="rId4">
            <a:alphaModFix/>
          </a:blip>
          <a:stretch>
            <a:fillRect/>
          </a:stretch>
        </p:blipFill>
        <p:spPr>
          <a:xfrm>
            <a:off x="4817775" y="1524749"/>
            <a:ext cx="2967900" cy="2239925"/>
          </a:xfrm>
          <a:prstGeom prst="rect">
            <a:avLst/>
          </a:prstGeom>
          <a:noFill/>
          <a:ln>
            <a:noFill/>
          </a:ln>
        </p:spPr>
      </p:pic>
      <p:sp>
        <p:nvSpPr>
          <p:cNvPr id="64" name="Google Shape;64;p15"/>
          <p:cNvSpPr txBox="1"/>
          <p:nvPr/>
        </p:nvSpPr>
        <p:spPr>
          <a:xfrm>
            <a:off x="1970575" y="2043000"/>
            <a:ext cx="3864000" cy="923400"/>
          </a:xfrm>
          <a:prstGeom prst="rect">
            <a:avLst/>
          </a:prstGeom>
          <a:noFill/>
          <a:ln>
            <a:noFill/>
          </a:ln>
        </p:spPr>
        <p:txBody>
          <a:bodyPr anchorCtr="0" anchor="t" bIns="91425" lIns="91425" spcFirstLastPara="1" rIns="91425" wrap="square" tIns="91425">
            <a:spAutoFit/>
          </a:bodyPr>
          <a:lstStyle/>
          <a:p>
            <a:pPr indent="-915784" lvl="0" marL="921892" marR="256032" rtl="0" algn="l">
              <a:lnSpc>
                <a:spcPct val="100000"/>
              </a:lnSpc>
              <a:spcBef>
                <a:spcPts val="0"/>
              </a:spcBef>
              <a:spcAft>
                <a:spcPts val="0"/>
              </a:spcAft>
              <a:buNone/>
            </a:pPr>
            <a:r>
              <a:rPr lang="en" sz="1600">
                <a:solidFill>
                  <a:schemeClr val="dk1"/>
                </a:solidFill>
                <a:latin typeface="Nunito Light"/>
                <a:ea typeface="Nunito Light"/>
                <a:cs typeface="Nunito Light"/>
                <a:sym typeface="Nunito Light"/>
              </a:rPr>
              <a:t>PSL instruments, observations, data</a:t>
            </a:r>
            <a:endParaRPr sz="1600">
              <a:solidFill>
                <a:schemeClr val="dk1"/>
              </a:solidFill>
              <a:latin typeface="Nunito Light"/>
              <a:ea typeface="Nunito Light"/>
              <a:cs typeface="Nunito Light"/>
              <a:sym typeface="Nunito Light"/>
            </a:endParaRPr>
          </a:p>
          <a:p>
            <a:pPr indent="-915784" lvl="0" marL="921892" marR="256032" rtl="0" algn="l">
              <a:lnSpc>
                <a:spcPct val="100000"/>
              </a:lnSpc>
              <a:spcBef>
                <a:spcPts val="0"/>
              </a:spcBef>
              <a:spcAft>
                <a:spcPts val="0"/>
              </a:spcAft>
              <a:buNone/>
            </a:pPr>
            <a:r>
              <a:rPr lang="en" sz="1600">
                <a:solidFill>
                  <a:schemeClr val="dk1"/>
                </a:solidFill>
                <a:latin typeface="Nunito Light"/>
                <a:ea typeface="Nunito Light"/>
                <a:cs typeface="Nunito Light"/>
                <a:sym typeface="Nunito Light"/>
              </a:rPr>
              <a:t>availability, documentation </a:t>
            </a:r>
            <a:endParaRPr sz="1600">
              <a:solidFill>
                <a:schemeClr val="dk1"/>
              </a:solidFill>
              <a:latin typeface="Nunito Light"/>
              <a:ea typeface="Nunito Light"/>
              <a:cs typeface="Nunito Light"/>
              <a:sym typeface="Nunito Light"/>
            </a:endParaRPr>
          </a:p>
          <a:p>
            <a:pPr indent="-915784" lvl="0" marL="921892" marR="256032" rtl="0" algn="l">
              <a:lnSpc>
                <a:spcPct val="100000"/>
              </a:lnSpc>
              <a:spcBef>
                <a:spcPts val="0"/>
              </a:spcBef>
              <a:spcAft>
                <a:spcPts val="0"/>
              </a:spcAft>
              <a:buNone/>
            </a:pPr>
            <a:r>
              <a:rPr lang="en" sz="1600">
                <a:solidFill>
                  <a:schemeClr val="dk1"/>
                </a:solidFill>
                <a:latin typeface="Nunito Light"/>
                <a:ea typeface="Nunito Light"/>
                <a:cs typeface="Nunito Light"/>
                <a:sym typeface="Nunito Light"/>
              </a:rPr>
              <a:t>Janet Intrieri, NOAA PSL</a:t>
            </a:r>
            <a:endParaRPr sz="1600">
              <a:solidFill>
                <a:schemeClr val="dk1"/>
              </a:solidFill>
              <a:latin typeface="Nunito Light"/>
              <a:ea typeface="Nunito Light"/>
              <a:cs typeface="Nunito Light"/>
              <a:sym typeface="Nunito Light"/>
            </a:endParaRPr>
          </a:p>
        </p:txBody>
      </p:sp>
      <p:sp>
        <p:nvSpPr>
          <p:cNvPr id="65" name="Google Shape;65;p15"/>
          <p:cNvSpPr txBox="1"/>
          <p:nvPr/>
        </p:nvSpPr>
        <p:spPr>
          <a:xfrm>
            <a:off x="4618850" y="3852713"/>
            <a:ext cx="358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3A83C4"/>
                </a:solidFill>
                <a:latin typeface="Nunito"/>
                <a:ea typeface="Nunito"/>
                <a:cs typeface="Nunito"/>
                <a:sym typeface="Nunito"/>
              </a:rPr>
              <a:t>https://psl.noaa.gov/splash/</a:t>
            </a:r>
            <a:endParaRPr b="1" sz="2000">
              <a:solidFill>
                <a:srgbClr val="3A83C4"/>
              </a:solidFill>
              <a:latin typeface="Nunito"/>
              <a:ea typeface="Nunito"/>
              <a:cs typeface="Nunito"/>
              <a:sym typeface="Nunito"/>
            </a:endParaRPr>
          </a:p>
        </p:txBody>
      </p:sp>
      <p:pic>
        <p:nvPicPr>
          <p:cNvPr id="66" name="Google Shape;66;p15"/>
          <p:cNvPicPr preferRelativeResize="0"/>
          <p:nvPr/>
        </p:nvPicPr>
        <p:blipFill>
          <a:blip r:embed="rId5">
            <a:alphaModFix/>
          </a:blip>
          <a:stretch>
            <a:fillRect/>
          </a:stretch>
        </p:blipFill>
        <p:spPr>
          <a:xfrm>
            <a:off x="213947" y="4491275"/>
            <a:ext cx="1069425" cy="436575"/>
          </a:xfrm>
          <a:prstGeom prst="rect">
            <a:avLst/>
          </a:prstGeom>
          <a:noFill/>
          <a:ln>
            <a:noFill/>
          </a:ln>
        </p:spPr>
      </p:pic>
      <p:pic>
        <p:nvPicPr>
          <p:cNvPr id="67" name="Google Shape;67;p15"/>
          <p:cNvPicPr preferRelativeResize="0"/>
          <p:nvPr/>
        </p:nvPicPr>
        <p:blipFill>
          <a:blip r:embed="rId6">
            <a:alphaModFix/>
          </a:blip>
          <a:stretch>
            <a:fillRect/>
          </a:stretch>
        </p:blipFill>
        <p:spPr>
          <a:xfrm>
            <a:off x="1362053" y="4269125"/>
            <a:ext cx="1095572" cy="728475"/>
          </a:xfrm>
          <a:prstGeom prst="rect">
            <a:avLst/>
          </a:prstGeom>
          <a:noFill/>
          <a:ln>
            <a:noFill/>
          </a:ln>
        </p:spPr>
      </p:pic>
      <p:pic>
        <p:nvPicPr>
          <p:cNvPr id="68" name="Google Shape;68;p15"/>
          <p:cNvPicPr preferRelativeResize="0"/>
          <p:nvPr/>
        </p:nvPicPr>
        <p:blipFill>
          <a:blip r:embed="rId7">
            <a:alphaModFix/>
          </a:blip>
          <a:stretch>
            <a:fillRect/>
          </a:stretch>
        </p:blipFill>
        <p:spPr>
          <a:xfrm>
            <a:off x="2510638" y="4047925"/>
            <a:ext cx="1095575" cy="1095575"/>
          </a:xfrm>
          <a:prstGeom prst="rect">
            <a:avLst/>
          </a:prstGeom>
          <a:noFill/>
          <a:ln>
            <a:noFill/>
          </a:ln>
        </p:spPr>
      </p:pic>
      <p:pic>
        <p:nvPicPr>
          <p:cNvPr id="69" name="Google Shape;69;p15"/>
          <p:cNvPicPr preferRelativeResize="0"/>
          <p:nvPr/>
        </p:nvPicPr>
        <p:blipFill>
          <a:blip r:embed="rId8">
            <a:alphaModFix/>
          </a:blip>
          <a:stretch>
            <a:fillRect/>
          </a:stretch>
        </p:blipFill>
        <p:spPr>
          <a:xfrm>
            <a:off x="2308425" y="3578875"/>
            <a:ext cx="1342325" cy="687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idx="4294967295" type="title"/>
          </p:nvPr>
        </p:nvSpPr>
        <p:spPr>
          <a:xfrm>
            <a:off x="76169" y="0"/>
            <a:ext cx="5016600" cy="64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latin typeface="Nunito"/>
                <a:ea typeface="Nunito"/>
                <a:cs typeface="Nunito"/>
                <a:sym typeface="Nunito"/>
              </a:rPr>
              <a:t>ASFS Data &amp; Uptime </a:t>
            </a:r>
            <a:endParaRPr sz="2600">
              <a:latin typeface="Nunito"/>
              <a:ea typeface="Nunito"/>
              <a:cs typeface="Nunito"/>
              <a:sym typeface="Nunito"/>
            </a:endParaRPr>
          </a:p>
        </p:txBody>
      </p:sp>
      <p:sp>
        <p:nvSpPr>
          <p:cNvPr id="210" name="Google Shape;210;p24"/>
          <p:cNvSpPr txBox="1"/>
          <p:nvPr/>
        </p:nvSpPr>
        <p:spPr>
          <a:xfrm>
            <a:off x="5919575" y="1028700"/>
            <a:ext cx="3215400" cy="4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400"/>
              <a:t>28 September 2021 - 19 July 2023</a:t>
            </a:r>
            <a:endParaRPr i="1" sz="1400"/>
          </a:p>
        </p:txBody>
      </p:sp>
      <p:sp>
        <p:nvSpPr>
          <p:cNvPr id="211" name="Google Shape;211;p24"/>
          <p:cNvSpPr txBox="1"/>
          <p:nvPr/>
        </p:nvSpPr>
        <p:spPr>
          <a:xfrm>
            <a:off x="5919575" y="3190700"/>
            <a:ext cx="3215400" cy="4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400"/>
              <a:t>12 October 2021 - 21 June 2023</a:t>
            </a:r>
            <a:endParaRPr i="1" sz="1400"/>
          </a:p>
        </p:txBody>
      </p:sp>
      <p:sp>
        <p:nvSpPr>
          <p:cNvPr id="212" name="Google Shape;212;p24"/>
          <p:cNvSpPr txBox="1"/>
          <p:nvPr/>
        </p:nvSpPr>
        <p:spPr>
          <a:xfrm>
            <a:off x="5757725" y="1138375"/>
            <a:ext cx="7050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666666"/>
                </a:solidFill>
              </a:rPr>
              <a:t>]</a:t>
            </a:r>
            <a:endParaRPr sz="4000">
              <a:solidFill>
                <a:srgbClr val="666666"/>
              </a:solidFill>
            </a:endParaRPr>
          </a:p>
        </p:txBody>
      </p:sp>
      <p:sp>
        <p:nvSpPr>
          <p:cNvPr id="213" name="Google Shape;213;p24"/>
          <p:cNvSpPr txBox="1"/>
          <p:nvPr/>
        </p:nvSpPr>
        <p:spPr>
          <a:xfrm>
            <a:off x="5771275" y="3266900"/>
            <a:ext cx="705000" cy="7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666666"/>
                </a:solidFill>
              </a:rPr>
              <a:t>]</a:t>
            </a:r>
            <a:endParaRPr sz="3600">
              <a:solidFill>
                <a:srgbClr val="666666"/>
              </a:solidFill>
            </a:endParaRPr>
          </a:p>
        </p:txBody>
      </p:sp>
      <p:sp>
        <p:nvSpPr>
          <p:cNvPr id="214" name="Google Shape;214;p24"/>
          <p:cNvSpPr txBox="1"/>
          <p:nvPr/>
        </p:nvSpPr>
        <p:spPr>
          <a:xfrm>
            <a:off x="6103475" y="1435900"/>
            <a:ext cx="164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97% uptime (most)</a:t>
            </a:r>
            <a:endParaRPr sz="1000">
              <a:solidFill>
                <a:schemeClr val="dk1"/>
              </a:solidFill>
            </a:endParaRPr>
          </a:p>
          <a:p>
            <a:pPr indent="0" lvl="0" marL="0" rtl="0" algn="l">
              <a:spcBef>
                <a:spcPts val="0"/>
              </a:spcBef>
              <a:spcAft>
                <a:spcPts val="0"/>
              </a:spcAft>
              <a:buNone/>
            </a:pPr>
            <a:r>
              <a:rPr lang="en" sz="1000">
                <a:solidFill>
                  <a:schemeClr val="dk1"/>
                </a:solidFill>
              </a:rPr>
              <a:t>87% (latent)</a:t>
            </a:r>
            <a:endParaRPr sz="1000">
              <a:solidFill>
                <a:schemeClr val="dk1"/>
              </a:solidFill>
            </a:endParaRPr>
          </a:p>
        </p:txBody>
      </p:sp>
      <p:sp>
        <p:nvSpPr>
          <p:cNvPr id="215" name="Google Shape;215;p24"/>
          <p:cNvSpPr txBox="1"/>
          <p:nvPr/>
        </p:nvSpPr>
        <p:spPr>
          <a:xfrm>
            <a:off x="5995775" y="3577100"/>
            <a:ext cx="157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90% uptime (most)</a:t>
            </a:r>
            <a:endParaRPr sz="1000">
              <a:solidFill>
                <a:schemeClr val="dk1"/>
              </a:solidFill>
            </a:endParaRPr>
          </a:p>
          <a:p>
            <a:pPr indent="0" lvl="0" marL="0" rtl="0" algn="l">
              <a:spcBef>
                <a:spcPts val="0"/>
              </a:spcBef>
              <a:spcAft>
                <a:spcPts val="0"/>
              </a:spcAft>
              <a:buNone/>
            </a:pPr>
            <a:r>
              <a:rPr lang="en" sz="1000">
                <a:solidFill>
                  <a:schemeClr val="dk1"/>
                </a:solidFill>
              </a:rPr>
              <a:t>74% (latent)</a:t>
            </a:r>
            <a:endParaRPr sz="1000">
              <a:solidFill>
                <a:schemeClr val="dk1"/>
              </a:solidFill>
            </a:endParaRPr>
          </a:p>
          <a:p>
            <a:pPr indent="0" lvl="0" marL="0" rtl="0" algn="l">
              <a:spcBef>
                <a:spcPts val="0"/>
              </a:spcBef>
              <a:spcAft>
                <a:spcPts val="0"/>
              </a:spcAft>
              <a:buNone/>
            </a:pPr>
            <a:r>
              <a:rPr lang="en" sz="1000">
                <a:solidFill>
                  <a:schemeClr val="dk1"/>
                </a:solidFill>
              </a:rPr>
              <a:t>72% (snow)</a:t>
            </a:r>
            <a:endParaRPr sz="1000">
              <a:solidFill>
                <a:schemeClr val="dk1"/>
              </a:solidFill>
            </a:endParaRPr>
          </a:p>
        </p:txBody>
      </p:sp>
      <p:sp>
        <p:nvSpPr>
          <p:cNvPr id="216" name="Google Shape;216;p24"/>
          <p:cNvSpPr txBox="1"/>
          <p:nvPr/>
        </p:nvSpPr>
        <p:spPr>
          <a:xfrm>
            <a:off x="5771275" y="1909588"/>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only year 1</a:t>
            </a:r>
            <a:endParaRPr sz="1000"/>
          </a:p>
        </p:txBody>
      </p:sp>
      <p:sp>
        <p:nvSpPr>
          <p:cNvPr id="217" name="Google Shape;217;p24"/>
          <p:cNvSpPr txBox="1"/>
          <p:nvPr/>
        </p:nvSpPr>
        <p:spPr>
          <a:xfrm>
            <a:off x="5771275" y="2098438"/>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cable damage summer 2021</a:t>
            </a:r>
            <a:endParaRPr sz="1000"/>
          </a:p>
        </p:txBody>
      </p:sp>
      <p:sp>
        <p:nvSpPr>
          <p:cNvPr id="218" name="Google Shape;218;p24"/>
          <p:cNvSpPr txBox="1"/>
          <p:nvPr/>
        </p:nvSpPr>
        <p:spPr>
          <a:xfrm>
            <a:off x="5771275" y="2324488"/>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sensor not installed at this site</a:t>
            </a:r>
            <a:endParaRPr sz="1000"/>
          </a:p>
        </p:txBody>
      </p:sp>
      <p:sp>
        <p:nvSpPr>
          <p:cNvPr id="219" name="Google Shape;219;p24"/>
          <p:cNvSpPr txBox="1"/>
          <p:nvPr/>
        </p:nvSpPr>
        <p:spPr>
          <a:xfrm>
            <a:off x="5771275" y="4311913"/>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only second winter</a:t>
            </a:r>
            <a:endParaRPr sz="1000"/>
          </a:p>
        </p:txBody>
      </p:sp>
      <p:sp>
        <p:nvSpPr>
          <p:cNvPr id="220" name="Google Shape;220;p24"/>
          <p:cNvSpPr txBox="1"/>
          <p:nvPr/>
        </p:nvSpPr>
        <p:spPr>
          <a:xfrm>
            <a:off x="5774000" y="3612175"/>
            <a:ext cx="7050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666666"/>
                </a:solidFill>
              </a:rPr>
              <a:t>]</a:t>
            </a:r>
            <a:endParaRPr sz="3600">
              <a:solidFill>
                <a:srgbClr val="666666"/>
              </a:solidFill>
            </a:endParaRPr>
          </a:p>
        </p:txBody>
      </p:sp>
      <p:sp>
        <p:nvSpPr>
          <p:cNvPr id="221" name="Google Shape;221;p24"/>
          <p:cNvSpPr txBox="1"/>
          <p:nvPr/>
        </p:nvSpPr>
        <p:spPr>
          <a:xfrm>
            <a:off x="5771275" y="1343200"/>
            <a:ext cx="7050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666666"/>
                </a:solidFill>
              </a:rPr>
              <a:t>]</a:t>
            </a:r>
            <a:endParaRPr sz="3600">
              <a:solidFill>
                <a:srgbClr val="666666"/>
              </a:solidFill>
            </a:endParaRPr>
          </a:p>
        </p:txBody>
      </p:sp>
      <p:sp>
        <p:nvSpPr>
          <p:cNvPr id="222" name="Google Shape;222;p24"/>
          <p:cNvSpPr/>
          <p:nvPr/>
        </p:nvSpPr>
        <p:spPr>
          <a:xfrm>
            <a:off x="5824624" y="1438300"/>
            <a:ext cx="85800" cy="471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solidFill>
                <a:schemeClr val="lt1"/>
              </a:solidFill>
            </a:endParaRPr>
          </a:p>
        </p:txBody>
      </p:sp>
      <p:sp>
        <p:nvSpPr>
          <p:cNvPr id="223" name="Google Shape;223;p24"/>
          <p:cNvSpPr/>
          <p:nvPr/>
        </p:nvSpPr>
        <p:spPr>
          <a:xfrm>
            <a:off x="5824624" y="3577100"/>
            <a:ext cx="85800" cy="471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solidFill>
                <a:schemeClr val="lt1"/>
              </a:solidFill>
            </a:endParaRPr>
          </a:p>
        </p:txBody>
      </p:sp>
      <p:pic>
        <p:nvPicPr>
          <p:cNvPr id="224" name="Google Shape;224;p24"/>
          <p:cNvPicPr preferRelativeResize="0"/>
          <p:nvPr/>
        </p:nvPicPr>
        <p:blipFill>
          <a:blip r:embed="rId3">
            <a:alphaModFix/>
          </a:blip>
          <a:stretch>
            <a:fillRect/>
          </a:stretch>
        </p:blipFill>
        <p:spPr>
          <a:xfrm>
            <a:off x="76175" y="1140627"/>
            <a:ext cx="5627100" cy="1876623"/>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225" name="Google Shape;225;p24"/>
          <p:cNvPicPr preferRelativeResize="0"/>
          <p:nvPr/>
        </p:nvPicPr>
        <p:blipFill>
          <a:blip r:embed="rId4">
            <a:alphaModFix/>
          </a:blip>
          <a:stretch>
            <a:fillRect/>
          </a:stretch>
        </p:blipFill>
        <p:spPr>
          <a:xfrm>
            <a:off x="76175" y="3129177"/>
            <a:ext cx="5627105" cy="1876624"/>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26" name="Google Shape;226;p24"/>
          <p:cNvSpPr txBox="1"/>
          <p:nvPr>
            <p:ph idx="4294967295" type="body"/>
          </p:nvPr>
        </p:nvSpPr>
        <p:spPr>
          <a:xfrm>
            <a:off x="480600" y="432000"/>
            <a:ext cx="5944500" cy="6303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chemeClr val="dk1"/>
              </a:buClr>
              <a:buSzPts val="1400"/>
              <a:buFont typeface="Nunito"/>
              <a:buChar char="●"/>
            </a:pPr>
            <a:r>
              <a:rPr lang="en" sz="1400">
                <a:solidFill>
                  <a:schemeClr val="dk1"/>
                </a:solidFill>
                <a:latin typeface="Nunito"/>
                <a:ea typeface="Nunito"/>
                <a:cs typeface="Nunito"/>
                <a:sym typeface="Nunito"/>
              </a:rPr>
              <a:t>Data paper in preparation for </a:t>
            </a:r>
            <a:r>
              <a:rPr i="1" lang="en" sz="1400">
                <a:solidFill>
                  <a:schemeClr val="dk1"/>
                </a:solidFill>
                <a:latin typeface="Nunito"/>
                <a:ea typeface="Nunito"/>
                <a:cs typeface="Nunito"/>
                <a:sym typeface="Nunito"/>
              </a:rPr>
              <a:t>Earth System Science Data</a:t>
            </a:r>
            <a:endParaRPr i="1" sz="1400">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en" sz="1400">
                <a:solidFill>
                  <a:schemeClr val="dk1"/>
                </a:solidFill>
                <a:latin typeface="Nunito"/>
                <a:ea typeface="Nunito"/>
                <a:cs typeface="Nunito"/>
                <a:sym typeface="Nunito"/>
              </a:rPr>
              <a:t>Daily netCDF upload to Zenodo, planned for November 2023 </a:t>
            </a:r>
            <a:endParaRPr sz="1400">
              <a:solidFill>
                <a:schemeClr val="dk1"/>
              </a:solidFill>
              <a:latin typeface="Nunito"/>
              <a:ea typeface="Nunito"/>
              <a:cs typeface="Nunito"/>
              <a:sym typeface="Nunito"/>
            </a:endParaRPr>
          </a:p>
        </p:txBody>
      </p:sp>
      <p:sp>
        <p:nvSpPr>
          <p:cNvPr id="227" name="Google Shape;227;p24"/>
          <p:cNvSpPr txBox="1"/>
          <p:nvPr/>
        </p:nvSpPr>
        <p:spPr>
          <a:xfrm>
            <a:off x="6189075" y="508200"/>
            <a:ext cx="2529600" cy="3636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Nunito"/>
                <a:ea typeface="Nunito"/>
                <a:cs typeface="Nunito"/>
                <a:sym typeface="Nunito"/>
              </a:rPr>
              <a:t>POC: </a:t>
            </a:r>
            <a:r>
              <a:rPr lang="en" sz="1000" u="sng">
                <a:solidFill>
                  <a:schemeClr val="hlink"/>
                </a:solidFill>
                <a:latin typeface="Nunito"/>
                <a:ea typeface="Nunito"/>
                <a:cs typeface="Nunito"/>
                <a:sym typeface="Nunito"/>
                <a:hlinkClick r:id="rId5"/>
              </a:rPr>
              <a:t>Christopher.J.Cox@noaa.gov</a:t>
            </a:r>
            <a:endParaRPr sz="1000">
              <a:latin typeface="Nunito"/>
              <a:ea typeface="Nunito"/>
              <a:cs typeface="Nunito"/>
              <a:sym typeface="Nunito"/>
            </a:endParaRPr>
          </a:p>
          <a:p>
            <a:pPr indent="0" lvl="0" marL="0" rtl="0" algn="l">
              <a:spcBef>
                <a:spcPts val="0"/>
              </a:spcBef>
              <a:spcAft>
                <a:spcPts val="0"/>
              </a:spcAft>
              <a:buNone/>
            </a:pPr>
            <a:r>
              <a:t/>
            </a:r>
            <a:endParaRPr sz="1000">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 </a:t>
            </a:r>
            <a:endParaRPr>
              <a:latin typeface="Nunito"/>
              <a:ea typeface="Nunito"/>
              <a:cs typeface="Nunito"/>
              <a:sym typeface="Nunito"/>
            </a:endParaRPr>
          </a:p>
        </p:txBody>
      </p:sp>
      <p:pic>
        <p:nvPicPr>
          <p:cNvPr id="228" name="Google Shape;228;p24"/>
          <p:cNvPicPr preferRelativeResize="0"/>
          <p:nvPr/>
        </p:nvPicPr>
        <p:blipFill>
          <a:blip r:embed="rId6">
            <a:alphaModFix/>
          </a:blip>
          <a:stretch>
            <a:fillRect/>
          </a:stretch>
        </p:blipFill>
        <p:spPr>
          <a:xfrm>
            <a:off x="201450" y="51400"/>
            <a:ext cx="3861975" cy="50506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229" name="Google Shape;229;p24"/>
          <p:cNvPicPr preferRelativeResize="0"/>
          <p:nvPr/>
        </p:nvPicPr>
        <p:blipFill rotWithShape="1">
          <a:blip r:embed="rId7">
            <a:alphaModFix/>
          </a:blip>
          <a:srcRect b="0" l="7195" r="8651" t="0"/>
          <a:stretch/>
        </p:blipFill>
        <p:spPr>
          <a:xfrm>
            <a:off x="3896973" y="2016400"/>
            <a:ext cx="5061105" cy="2400825"/>
          </a:xfrm>
          <a:prstGeom prst="rect">
            <a:avLst/>
          </a:prstGeom>
          <a:noFill/>
          <a:ln cap="flat" cmpd="sng" w="9525">
            <a:solidFill>
              <a:srgbClr val="9E9E9E"/>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5"/>
          <p:cNvSpPr txBox="1"/>
          <p:nvPr>
            <p:ph idx="4294967295" type="title"/>
          </p:nvPr>
        </p:nvSpPr>
        <p:spPr>
          <a:xfrm>
            <a:off x="0" y="0"/>
            <a:ext cx="6858000" cy="771600"/>
          </a:xfrm>
          <a:prstGeom prst="rect">
            <a:avLst/>
          </a:prstGeom>
          <a:noFill/>
          <a:ln>
            <a:noFill/>
          </a:ln>
        </p:spPr>
        <p:txBody>
          <a:bodyPr anchorCtr="0" anchor="ctr" bIns="34275" lIns="68575" spcFirstLastPara="1" rIns="68575" wrap="square" tIns="34275">
            <a:noAutofit/>
          </a:bodyPr>
          <a:lstStyle/>
          <a:p>
            <a:pPr indent="0" lvl="0" marL="0" rtl="0" algn="l">
              <a:lnSpc>
                <a:spcPct val="80000"/>
              </a:lnSpc>
              <a:spcBef>
                <a:spcPts val="0"/>
              </a:spcBef>
              <a:spcAft>
                <a:spcPts val="0"/>
              </a:spcAft>
              <a:buNone/>
            </a:pPr>
            <a:r>
              <a:rPr b="1" lang="en">
                <a:solidFill>
                  <a:srgbClr val="104762"/>
                </a:solidFill>
                <a:latin typeface="Nunito"/>
                <a:ea typeface="Nunito"/>
                <a:cs typeface="Nunito"/>
                <a:sym typeface="Nunito"/>
              </a:rPr>
              <a:t>Surface UAS Obs</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(AYP, KPA areas)</a:t>
            </a:r>
            <a:endParaRPr sz="1400">
              <a:solidFill>
                <a:srgbClr val="000000"/>
              </a:solidFill>
            </a:endParaRPr>
          </a:p>
          <a:p>
            <a:pPr indent="0" lvl="0" marL="0" rtl="0" algn="ctr">
              <a:lnSpc>
                <a:spcPct val="90000"/>
              </a:lnSpc>
              <a:spcBef>
                <a:spcPts val="0"/>
              </a:spcBef>
              <a:spcAft>
                <a:spcPts val="0"/>
              </a:spcAft>
              <a:buClr>
                <a:schemeClr val="lt1"/>
              </a:buClr>
              <a:buSzPts val="2600"/>
              <a:buFont typeface="Quattrocento Sans"/>
              <a:buNone/>
            </a:pPr>
            <a:r>
              <a:t/>
            </a:r>
            <a:endParaRPr sz="2600"/>
          </a:p>
        </p:txBody>
      </p:sp>
      <p:grpSp>
        <p:nvGrpSpPr>
          <p:cNvPr id="236" name="Google Shape;236;p25"/>
          <p:cNvGrpSpPr/>
          <p:nvPr/>
        </p:nvGrpSpPr>
        <p:grpSpPr>
          <a:xfrm>
            <a:off x="4714024" y="-212456"/>
            <a:ext cx="4259757" cy="2734859"/>
            <a:chOff x="3879662" y="901929"/>
            <a:chExt cx="4898525" cy="3215590"/>
          </a:xfrm>
        </p:grpSpPr>
        <p:pic>
          <p:nvPicPr>
            <p:cNvPr descr="A group of people standing in the snow&#10;&#10;Description automatically generated" id="237" name="Google Shape;237;p25"/>
            <p:cNvPicPr preferRelativeResize="0"/>
            <p:nvPr/>
          </p:nvPicPr>
          <p:blipFill rotWithShape="1">
            <a:blip r:embed="rId3">
              <a:alphaModFix/>
            </a:blip>
            <a:srcRect b="3825" l="0" r="0" t="27503"/>
            <a:stretch/>
          </p:blipFill>
          <p:spPr>
            <a:xfrm rot="722192">
              <a:off x="4071289" y="1347411"/>
              <a:ext cx="4515269" cy="2324627"/>
            </a:xfrm>
            <a:prstGeom prst="rect">
              <a:avLst/>
            </a:prstGeom>
            <a:noFill/>
            <a:ln>
              <a:noFill/>
            </a:ln>
            <a:effectLst>
              <a:outerShdw blurRad="57150" rotWithShape="0" algn="bl" dir="5400000" dist="19050">
                <a:srgbClr val="000000">
                  <a:alpha val="50000"/>
                </a:srgbClr>
              </a:outerShdw>
            </a:effectLst>
          </p:spPr>
        </p:pic>
        <p:sp>
          <p:nvSpPr>
            <p:cNvPr id="238" name="Google Shape;238;p25"/>
            <p:cNvSpPr txBox="1"/>
            <p:nvPr/>
          </p:nvSpPr>
          <p:spPr>
            <a:xfrm>
              <a:off x="4244346" y="2175444"/>
              <a:ext cx="1646400" cy="40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900" u="none" cap="none" strike="noStrike">
                  <a:solidFill>
                    <a:srgbClr val="1155CC"/>
                  </a:solidFill>
                  <a:latin typeface="Nunito"/>
                  <a:ea typeface="Nunito"/>
                  <a:cs typeface="Nunito"/>
                  <a:sym typeface="Nunito"/>
                </a:rPr>
                <a:t>Stabilized Kipp </a:t>
              </a:r>
              <a:r>
                <a:rPr b="1" lang="en" sz="900">
                  <a:solidFill>
                    <a:srgbClr val="1155CC"/>
                  </a:solidFill>
                  <a:latin typeface="Nunito"/>
                  <a:ea typeface="Nunito"/>
                  <a:cs typeface="Nunito"/>
                  <a:sym typeface="Nunito"/>
                </a:rPr>
                <a:t>&amp;</a:t>
              </a:r>
              <a:r>
                <a:rPr b="1" i="0" lang="en" sz="900" u="none" cap="none" strike="noStrike">
                  <a:solidFill>
                    <a:srgbClr val="1155CC"/>
                  </a:solidFill>
                  <a:latin typeface="Nunito"/>
                  <a:ea typeface="Nunito"/>
                  <a:cs typeface="Nunito"/>
                  <a:sym typeface="Nunito"/>
                </a:rPr>
                <a:t> Zonen Pyranometer (x2)</a:t>
              </a:r>
              <a:endParaRPr b="1" sz="900">
                <a:solidFill>
                  <a:srgbClr val="1155CC"/>
                </a:solidFill>
                <a:latin typeface="Nunito"/>
                <a:ea typeface="Nunito"/>
                <a:cs typeface="Nunito"/>
                <a:sym typeface="Nunito"/>
              </a:endParaRPr>
            </a:p>
          </p:txBody>
        </p:sp>
        <p:sp>
          <p:nvSpPr>
            <p:cNvPr id="239" name="Google Shape;239;p25"/>
            <p:cNvSpPr txBox="1"/>
            <p:nvPr/>
          </p:nvSpPr>
          <p:spPr>
            <a:xfrm>
              <a:off x="3927072" y="3025489"/>
              <a:ext cx="2203500" cy="244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900" u="none" cap="none" strike="noStrike">
                  <a:solidFill>
                    <a:srgbClr val="1155CC"/>
                  </a:solidFill>
                  <a:latin typeface="Nunito"/>
                  <a:ea typeface="Nunito"/>
                  <a:cs typeface="Nunito"/>
                  <a:sym typeface="Nunito"/>
                </a:rPr>
                <a:t>RedEdge-MX 5</a:t>
              </a:r>
              <a:r>
                <a:rPr b="1" lang="en" sz="900">
                  <a:solidFill>
                    <a:srgbClr val="1155CC"/>
                  </a:solidFill>
                  <a:latin typeface="Nunito"/>
                  <a:ea typeface="Nunito"/>
                  <a:cs typeface="Nunito"/>
                  <a:sym typeface="Nunito"/>
                </a:rPr>
                <a:t>-</a:t>
              </a:r>
              <a:r>
                <a:rPr b="1" i="0" lang="en" sz="900" u="none" cap="none" strike="noStrike">
                  <a:solidFill>
                    <a:srgbClr val="1155CC"/>
                  </a:solidFill>
                  <a:latin typeface="Nunito"/>
                  <a:ea typeface="Nunito"/>
                  <a:cs typeface="Nunito"/>
                  <a:sym typeface="Nunito"/>
                </a:rPr>
                <a:t>channel </a:t>
              </a:r>
              <a:r>
                <a:rPr b="1" lang="en" sz="900">
                  <a:solidFill>
                    <a:srgbClr val="1155CC"/>
                  </a:solidFill>
                  <a:latin typeface="Nunito"/>
                  <a:ea typeface="Nunito"/>
                  <a:cs typeface="Nunito"/>
                  <a:sym typeface="Nunito"/>
                </a:rPr>
                <a:t>c</a:t>
              </a:r>
              <a:r>
                <a:rPr b="1" i="0" lang="en" sz="900" u="none" cap="none" strike="noStrike">
                  <a:solidFill>
                    <a:srgbClr val="1155CC"/>
                  </a:solidFill>
                  <a:latin typeface="Nunito"/>
                  <a:ea typeface="Nunito"/>
                  <a:cs typeface="Nunito"/>
                  <a:sym typeface="Nunito"/>
                </a:rPr>
                <a:t>amera</a:t>
              </a:r>
              <a:endParaRPr sz="900">
                <a:solidFill>
                  <a:srgbClr val="1155CC"/>
                </a:solidFill>
                <a:latin typeface="Nunito"/>
                <a:ea typeface="Nunito"/>
                <a:cs typeface="Nunito"/>
                <a:sym typeface="Nunito"/>
              </a:endParaRPr>
            </a:p>
          </p:txBody>
        </p:sp>
      </p:grpSp>
      <p:sp>
        <p:nvSpPr>
          <p:cNvPr id="240" name="Google Shape;240;p25"/>
          <p:cNvSpPr txBox="1"/>
          <p:nvPr/>
        </p:nvSpPr>
        <p:spPr>
          <a:xfrm>
            <a:off x="4604101" y="1986163"/>
            <a:ext cx="4103700" cy="1382700"/>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100"/>
              <a:buFont typeface="Nunito"/>
              <a:buChar char="•"/>
            </a:pPr>
            <a:r>
              <a:rPr i="0" lang="en" sz="1100" u="none" cap="none" strike="noStrike">
                <a:solidFill>
                  <a:srgbClr val="000000"/>
                </a:solidFill>
                <a:latin typeface="Nunito"/>
                <a:ea typeface="Nunito"/>
                <a:cs typeface="Nunito"/>
                <a:sym typeface="Nunito"/>
              </a:rPr>
              <a:t>University of Colorado HELiX (deployed with custom </a:t>
            </a:r>
            <a:r>
              <a:rPr lang="en" sz="1100">
                <a:latin typeface="Nunito"/>
                <a:ea typeface="Nunito"/>
                <a:cs typeface="Nunito"/>
                <a:sym typeface="Nunito"/>
              </a:rPr>
              <a:t>p</a:t>
            </a:r>
            <a:r>
              <a:rPr i="0" lang="en" sz="1100" u="none" cap="none" strike="noStrike">
                <a:solidFill>
                  <a:srgbClr val="000000"/>
                </a:solidFill>
                <a:latin typeface="Nunito"/>
                <a:ea typeface="Nunito"/>
                <a:cs typeface="Nunito"/>
                <a:sym typeface="Nunito"/>
              </a:rPr>
              <a:t>yranometers &amp; multispectral camera) measured up- </a:t>
            </a:r>
            <a:r>
              <a:rPr lang="en" sz="1100">
                <a:latin typeface="Nunito"/>
                <a:ea typeface="Nunito"/>
                <a:cs typeface="Nunito"/>
                <a:sym typeface="Nunito"/>
              </a:rPr>
              <a:t>&amp;</a:t>
            </a:r>
            <a:r>
              <a:rPr i="0" lang="en" sz="1100" u="none" cap="none" strike="noStrike">
                <a:solidFill>
                  <a:srgbClr val="000000"/>
                </a:solidFill>
                <a:latin typeface="Nunito"/>
                <a:ea typeface="Nunito"/>
                <a:cs typeface="Nunito"/>
                <a:sym typeface="Nunito"/>
              </a:rPr>
              <a:t> downwelling shortwave irradiance, albedo, surface features, NDVI, </a:t>
            </a:r>
            <a:r>
              <a:rPr lang="en" sz="1100">
                <a:latin typeface="Nunito"/>
                <a:ea typeface="Nunito"/>
                <a:cs typeface="Nunito"/>
                <a:sym typeface="Nunito"/>
              </a:rPr>
              <a:t>&amp;</a:t>
            </a:r>
            <a:r>
              <a:rPr i="0" lang="en" sz="1100" u="none" cap="none" strike="noStrike">
                <a:solidFill>
                  <a:srgbClr val="000000"/>
                </a:solidFill>
                <a:latin typeface="Nunito"/>
                <a:ea typeface="Nunito"/>
                <a:cs typeface="Nunito"/>
                <a:sym typeface="Nunito"/>
              </a:rPr>
              <a:t> more</a:t>
            </a:r>
            <a:endParaRPr sz="1100">
              <a:latin typeface="Nunito"/>
              <a:ea typeface="Nunito"/>
              <a:cs typeface="Nunito"/>
              <a:sym typeface="Nunito"/>
            </a:endParaRPr>
          </a:p>
          <a:p>
            <a:pPr indent="-209550" lvl="0" marL="215900" marR="0" rtl="0" algn="l">
              <a:lnSpc>
                <a:spcPct val="100000"/>
              </a:lnSpc>
              <a:spcBef>
                <a:spcPts val="500"/>
              </a:spcBef>
              <a:spcAft>
                <a:spcPts val="0"/>
              </a:spcAft>
              <a:buClr>
                <a:srgbClr val="000000"/>
              </a:buClr>
              <a:buSzPts val="1100"/>
              <a:buFont typeface="Nunito"/>
              <a:buChar char="•"/>
            </a:pPr>
            <a:r>
              <a:rPr i="0" lang="en" sz="1100" u="none" cap="none" strike="noStrike">
                <a:solidFill>
                  <a:srgbClr val="000000"/>
                </a:solidFill>
                <a:latin typeface="Nunito"/>
                <a:ea typeface="Nunito"/>
                <a:cs typeface="Nunito"/>
                <a:sym typeface="Nunito"/>
              </a:rPr>
              <a:t>Deployments in March, April, May, and June 2022</a:t>
            </a:r>
            <a:endParaRPr sz="1100">
              <a:latin typeface="Nunito"/>
              <a:ea typeface="Nunito"/>
              <a:cs typeface="Nunito"/>
              <a:sym typeface="Nunito"/>
            </a:endParaRPr>
          </a:p>
          <a:p>
            <a:pPr indent="-209550" lvl="0" marL="215900" marR="0" rtl="0" algn="l">
              <a:lnSpc>
                <a:spcPct val="100000"/>
              </a:lnSpc>
              <a:spcBef>
                <a:spcPts val="500"/>
              </a:spcBef>
              <a:spcAft>
                <a:spcPts val="0"/>
              </a:spcAft>
              <a:buClr>
                <a:srgbClr val="000000"/>
              </a:buClr>
              <a:buSzPts val="1100"/>
              <a:buFont typeface="Nunito"/>
              <a:buChar char="•"/>
            </a:pPr>
            <a:r>
              <a:rPr i="0" lang="en" sz="1100" u="none" cap="none" strike="noStrike">
                <a:solidFill>
                  <a:srgbClr val="000000"/>
                </a:solidFill>
                <a:latin typeface="Nunito"/>
                <a:ea typeface="Nunito"/>
                <a:cs typeface="Nunito"/>
                <a:sym typeface="Nunito"/>
              </a:rPr>
              <a:t>Observed impacts of dust on snow and surface albedo evolution over spatial area</a:t>
            </a:r>
            <a:endParaRPr sz="1100">
              <a:latin typeface="Nunito"/>
              <a:ea typeface="Nunito"/>
              <a:cs typeface="Nunito"/>
              <a:sym typeface="Nunito"/>
            </a:endParaRPr>
          </a:p>
        </p:txBody>
      </p:sp>
      <p:pic>
        <p:nvPicPr>
          <p:cNvPr id="241" name="Google Shape;241;p25"/>
          <p:cNvPicPr preferRelativeResize="0"/>
          <p:nvPr/>
        </p:nvPicPr>
        <p:blipFill rotWithShape="1">
          <a:blip r:embed="rId4">
            <a:alphaModFix/>
          </a:blip>
          <a:srcRect b="0" l="5087" r="8691" t="0"/>
          <a:stretch/>
        </p:blipFill>
        <p:spPr>
          <a:xfrm>
            <a:off x="1219875" y="504176"/>
            <a:ext cx="3044324" cy="2648150"/>
          </a:xfrm>
          <a:prstGeom prst="rect">
            <a:avLst/>
          </a:prstGeom>
          <a:noFill/>
          <a:ln>
            <a:noFill/>
          </a:ln>
          <a:effectLst>
            <a:outerShdw blurRad="57150" rotWithShape="0" algn="bl" dir="5400000" dist="19050">
              <a:srgbClr val="000000">
                <a:alpha val="50000"/>
              </a:srgbClr>
            </a:outerShdw>
          </a:effectLst>
        </p:spPr>
      </p:pic>
      <p:pic>
        <p:nvPicPr>
          <p:cNvPr descr="A white drone on the ground&#10;&#10;Description automatically generated" id="242" name="Google Shape;242;p25"/>
          <p:cNvPicPr preferRelativeResize="0"/>
          <p:nvPr/>
        </p:nvPicPr>
        <p:blipFill rotWithShape="1">
          <a:blip r:embed="rId5">
            <a:alphaModFix/>
          </a:blip>
          <a:srcRect b="0" l="0" r="0" t="0"/>
          <a:stretch/>
        </p:blipFill>
        <p:spPr>
          <a:xfrm>
            <a:off x="89369" y="2458301"/>
            <a:ext cx="2290831" cy="1099227"/>
          </a:xfrm>
          <a:prstGeom prst="rect">
            <a:avLst/>
          </a:prstGeom>
          <a:noFill/>
          <a:ln>
            <a:noFill/>
          </a:ln>
          <a:effectLst>
            <a:outerShdw blurRad="57150" rotWithShape="0" algn="bl" dir="5400000" dist="19050">
              <a:srgbClr val="000000">
                <a:alpha val="50000"/>
              </a:srgbClr>
            </a:outerShdw>
          </a:effectLst>
        </p:spPr>
      </p:pic>
      <p:sp>
        <p:nvSpPr>
          <p:cNvPr id="243" name="Google Shape;243;p25"/>
          <p:cNvSpPr txBox="1"/>
          <p:nvPr/>
        </p:nvSpPr>
        <p:spPr>
          <a:xfrm>
            <a:off x="71341" y="3606147"/>
            <a:ext cx="4452600" cy="14904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200"/>
              <a:buFont typeface="Nunito"/>
              <a:buChar char="•"/>
            </a:pPr>
            <a:r>
              <a:rPr i="0" lang="en" sz="1200" u="none" cap="none" strike="noStrike">
                <a:solidFill>
                  <a:srgbClr val="000000"/>
                </a:solidFill>
                <a:latin typeface="Nunito"/>
                <a:ea typeface="Nunito"/>
                <a:cs typeface="Nunito"/>
                <a:sym typeface="Nunito"/>
              </a:rPr>
              <a:t>Black Swift Technologies S2 </a:t>
            </a:r>
            <a:r>
              <a:rPr lang="en" sz="1200">
                <a:latin typeface="Nunito"/>
                <a:ea typeface="Nunito"/>
                <a:cs typeface="Nunito"/>
                <a:sym typeface="Nunito"/>
              </a:rPr>
              <a:t>&amp;</a:t>
            </a:r>
            <a:r>
              <a:rPr i="0" lang="en" sz="1200" u="none" cap="none" strike="noStrike">
                <a:solidFill>
                  <a:srgbClr val="000000"/>
                </a:solidFill>
                <a:latin typeface="Nunito"/>
                <a:ea typeface="Nunito"/>
                <a:cs typeface="Nunito"/>
                <a:sym typeface="Nunito"/>
              </a:rPr>
              <a:t> E2 deployed with L-band radiometer and multispectral camera to measure soil volumetric water content, surface temperature, surface elevation and NDVI</a:t>
            </a:r>
            <a:endParaRPr sz="1200">
              <a:latin typeface="Nunito"/>
              <a:ea typeface="Nunito"/>
              <a:cs typeface="Nunito"/>
              <a:sym typeface="Nunito"/>
            </a:endParaRPr>
          </a:p>
          <a:p>
            <a:pPr indent="-215900" lvl="0" marL="215900" marR="0" rtl="0" algn="l">
              <a:lnSpc>
                <a:spcPct val="100000"/>
              </a:lnSpc>
              <a:spcBef>
                <a:spcPts val="500"/>
              </a:spcBef>
              <a:spcAft>
                <a:spcPts val="0"/>
              </a:spcAft>
              <a:buClr>
                <a:srgbClr val="000000"/>
              </a:buClr>
              <a:buSzPts val="1200"/>
              <a:buFont typeface="Nunito"/>
              <a:buChar char="•"/>
            </a:pPr>
            <a:r>
              <a:rPr i="0" lang="en" sz="1200" u="none" cap="none" strike="noStrike">
                <a:solidFill>
                  <a:srgbClr val="000000"/>
                </a:solidFill>
                <a:latin typeface="Nunito"/>
                <a:ea typeface="Nunito"/>
                <a:cs typeface="Nunito"/>
                <a:sym typeface="Nunito"/>
              </a:rPr>
              <a:t>Deployments in mid-O</a:t>
            </a:r>
            <a:r>
              <a:rPr i="0" lang="en" sz="1200" u="none" cap="none" strike="noStrike">
                <a:solidFill>
                  <a:srgbClr val="000000"/>
                </a:solidFill>
                <a:latin typeface="Nunito"/>
                <a:ea typeface="Nunito"/>
                <a:cs typeface="Nunito"/>
                <a:sym typeface="Nunito"/>
              </a:rPr>
              <a:t>ctober, </a:t>
            </a:r>
            <a:r>
              <a:rPr i="0" lang="en" sz="1200" u="none" cap="none" strike="noStrike">
                <a:solidFill>
                  <a:srgbClr val="000000"/>
                </a:solidFill>
                <a:latin typeface="Nunito"/>
                <a:ea typeface="Nunito"/>
                <a:cs typeface="Nunito"/>
                <a:sym typeface="Nunito"/>
              </a:rPr>
              <a:t>early June, September</a:t>
            </a:r>
            <a:r>
              <a:rPr lang="en" sz="1200">
                <a:latin typeface="Nunito"/>
                <a:ea typeface="Nunito"/>
                <a:cs typeface="Nunito"/>
                <a:sym typeface="Nunito"/>
              </a:rPr>
              <a:t> &amp; October </a:t>
            </a:r>
            <a:r>
              <a:rPr i="0" lang="en" sz="1200" u="none" cap="none" strike="noStrike">
                <a:solidFill>
                  <a:srgbClr val="000000"/>
                </a:solidFill>
                <a:latin typeface="Nunito"/>
                <a:ea typeface="Nunito"/>
                <a:cs typeface="Nunito"/>
                <a:sym typeface="Nunito"/>
              </a:rPr>
              <a:t>for two years</a:t>
            </a:r>
            <a:endParaRPr sz="1200">
              <a:latin typeface="Nunito"/>
              <a:ea typeface="Nunito"/>
              <a:cs typeface="Nunito"/>
              <a:sym typeface="Nunito"/>
            </a:endParaRPr>
          </a:p>
          <a:p>
            <a:pPr indent="-215900" lvl="0" marL="215900" marR="0" rtl="0" algn="l">
              <a:lnSpc>
                <a:spcPct val="100000"/>
              </a:lnSpc>
              <a:spcBef>
                <a:spcPts val="500"/>
              </a:spcBef>
              <a:spcAft>
                <a:spcPts val="0"/>
              </a:spcAft>
              <a:buClr>
                <a:srgbClr val="000000"/>
              </a:buClr>
              <a:buSzPts val="1200"/>
              <a:buFont typeface="Nunito"/>
              <a:buChar char="•"/>
            </a:pPr>
            <a:r>
              <a:rPr i="0" lang="en" sz="1200" u="none" cap="none" strike="noStrike">
                <a:solidFill>
                  <a:srgbClr val="000000"/>
                </a:solidFill>
                <a:latin typeface="Nunito"/>
                <a:ea typeface="Nunito"/>
                <a:cs typeface="Nunito"/>
                <a:sym typeface="Nunito"/>
              </a:rPr>
              <a:t>Significant sensor development and enhancement</a:t>
            </a:r>
            <a:endParaRPr sz="1200">
              <a:latin typeface="Nunito"/>
              <a:ea typeface="Nunito"/>
              <a:cs typeface="Nunito"/>
              <a:sym typeface="Nunito"/>
            </a:endParaRPr>
          </a:p>
        </p:txBody>
      </p:sp>
      <p:sp>
        <p:nvSpPr>
          <p:cNvPr id="244" name="Google Shape;244;p25"/>
          <p:cNvSpPr txBox="1"/>
          <p:nvPr/>
        </p:nvSpPr>
        <p:spPr>
          <a:xfrm>
            <a:off x="4489675" y="3445075"/>
            <a:ext cx="4583700" cy="15699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solidFill>
                  <a:srgbClr val="41474D"/>
                </a:solidFill>
                <a:highlight>
                  <a:srgbClr val="FFFFFF"/>
                </a:highlight>
                <a:latin typeface="Nunito"/>
                <a:ea typeface="Nunito"/>
                <a:cs typeface="Nunito"/>
                <a:sym typeface="Nunito"/>
              </a:rPr>
              <a:t>-</a:t>
            </a:r>
            <a:r>
              <a:rPr lang="en" sz="1000">
                <a:solidFill>
                  <a:srgbClr val="41474D"/>
                </a:solidFill>
                <a:highlight>
                  <a:srgbClr val="FFFFFF"/>
                </a:highlight>
                <a:latin typeface="Nunito"/>
                <a:ea typeface="Nunito"/>
                <a:cs typeface="Nunito"/>
                <a:sym typeface="Nunito"/>
              </a:rPr>
              <a:t>de Boer, G., et al. HELiX UAS data for SPLASH 2022 (v1.0) [Data set], Zenodo, </a:t>
            </a:r>
            <a:r>
              <a:rPr lang="en" sz="1000">
                <a:solidFill>
                  <a:srgbClr val="337AB7"/>
                </a:solidFill>
                <a:highlight>
                  <a:srgbClr val="FFFFFF"/>
                </a:highlight>
                <a:uFill>
                  <a:noFill/>
                </a:uFill>
                <a:latin typeface="Nunito"/>
                <a:ea typeface="Nunito"/>
                <a:cs typeface="Nunito"/>
                <a:sym typeface="Nunito"/>
                <a:hlinkClick r:id="rId6">
                  <a:extLst>
                    <a:ext uri="{A12FA001-AC4F-418D-AE19-62706E023703}">
                      <ahyp:hlinkClr val="tx"/>
                    </a:ext>
                  </a:extLst>
                </a:hlinkClick>
              </a:rPr>
              <a:t>https://doi.org/10.5281/zenodo.7701558</a:t>
            </a:r>
            <a:endParaRPr sz="1000">
              <a:solidFill>
                <a:srgbClr val="41474D"/>
              </a:solidFill>
              <a:highlight>
                <a:srgbClr val="FFFFFF"/>
              </a:highlight>
              <a:latin typeface="Roboto"/>
              <a:ea typeface="Roboto"/>
              <a:cs typeface="Roboto"/>
              <a:sym typeface="Roboto"/>
            </a:endParaRPr>
          </a:p>
          <a:p>
            <a:pPr indent="0" lvl="0" marL="0" rtl="0" algn="l">
              <a:lnSpc>
                <a:spcPct val="100000"/>
              </a:lnSpc>
              <a:spcBef>
                <a:spcPts val="0"/>
              </a:spcBef>
              <a:spcAft>
                <a:spcPts val="1600"/>
              </a:spcAft>
              <a:buNone/>
            </a:pPr>
            <a:r>
              <a:rPr lang="en" sz="1000">
                <a:solidFill>
                  <a:srgbClr val="41474D"/>
                </a:solidFill>
                <a:highlight>
                  <a:srgbClr val="FFFFFF"/>
                </a:highlight>
                <a:latin typeface="Roboto"/>
                <a:ea typeface="Roboto"/>
                <a:cs typeface="Roboto"/>
                <a:sym typeface="Roboto"/>
              </a:rPr>
              <a:t>-Elston, J., et al. BST/NOAA PSL Level 3 UAS Soil Moisture, Digital Elevation, Normalized Difference Vegetative Index, and Surface Temperature for SPLASH (v1.0) [Dataset], Zenodo, </a:t>
            </a:r>
            <a:r>
              <a:rPr lang="en" sz="1000">
                <a:solidFill>
                  <a:srgbClr val="337AB7"/>
                </a:solidFill>
                <a:highlight>
                  <a:srgbClr val="FFFFFF"/>
                </a:highlight>
                <a:uFill>
                  <a:noFill/>
                </a:uFill>
                <a:latin typeface="Roboto"/>
                <a:ea typeface="Roboto"/>
                <a:cs typeface="Roboto"/>
                <a:sym typeface="Roboto"/>
                <a:hlinkClick r:id="rId7">
                  <a:extLst>
                    <a:ext uri="{A12FA001-AC4F-418D-AE19-62706E023703}">
                      <ahyp:hlinkClr val="tx"/>
                    </a:ext>
                  </a:extLst>
                </a:hlinkClick>
              </a:rPr>
              <a:t>https://doi.org/10.5281/zenodo.7668270</a:t>
            </a:r>
            <a:r>
              <a:rPr lang="en" sz="1000">
                <a:solidFill>
                  <a:srgbClr val="41474D"/>
                </a:solidFill>
                <a:highlight>
                  <a:srgbClr val="FFFFFF"/>
                </a:highlight>
                <a:latin typeface="Roboto"/>
                <a:ea typeface="Roboto"/>
                <a:cs typeface="Roboto"/>
                <a:sym typeface="Roboto"/>
              </a:rPr>
              <a:t>Elston, J., et al. BST/NOAA PSL Level -2 UAS Soil Moisture, Digital Elevation, Normalized Difference Vegetative Index, and Surface Temperature for SPLASH (v1.0) [Dataset], Zenodo, </a:t>
            </a:r>
            <a:r>
              <a:rPr lang="en" sz="1000">
                <a:solidFill>
                  <a:srgbClr val="337AB7"/>
                </a:solidFill>
                <a:highlight>
                  <a:srgbClr val="FFFFFF"/>
                </a:highlight>
                <a:uFill>
                  <a:noFill/>
                </a:uFill>
                <a:latin typeface="Roboto"/>
                <a:ea typeface="Roboto"/>
                <a:cs typeface="Roboto"/>
                <a:sym typeface="Roboto"/>
                <a:hlinkClick r:id="rId8">
                  <a:extLst>
                    <a:ext uri="{A12FA001-AC4F-418D-AE19-62706E023703}">
                      <ahyp:hlinkClr val="tx"/>
                    </a:ext>
                  </a:extLst>
                </a:hlinkClick>
              </a:rPr>
              <a:t>https://doi.org/10.5281/zenodo.7622355</a:t>
            </a:r>
            <a:r>
              <a:rPr lang="en" sz="1000">
                <a:solidFill>
                  <a:srgbClr val="41474D"/>
                </a:solidFill>
                <a:highlight>
                  <a:srgbClr val="FFFFFF"/>
                </a:highlight>
                <a:latin typeface="Roboto"/>
                <a:ea typeface="Roboto"/>
                <a:cs typeface="Roboto"/>
                <a:sym typeface="Roboto"/>
              </a:rPr>
              <a:t>.</a:t>
            </a:r>
            <a:endParaRPr sz="1200">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6"/>
          <p:cNvSpPr txBox="1"/>
          <p:nvPr/>
        </p:nvSpPr>
        <p:spPr>
          <a:xfrm>
            <a:off x="116150" y="4296375"/>
            <a:ext cx="4878300" cy="823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0" lang="en" sz="800" u="none" cap="none" strike="noStrike">
                <a:solidFill>
                  <a:srgbClr val="000000"/>
                </a:solidFill>
                <a:latin typeface="Nunito"/>
                <a:ea typeface="Nunito"/>
                <a:cs typeface="Nunito"/>
                <a:sym typeface="Nunito"/>
              </a:rPr>
              <a:t>Significant snow melt was observed during the April deployment.  During this ti</a:t>
            </a:r>
            <a:r>
              <a:rPr i="0" lang="en" sz="800" u="none" cap="none" strike="noStrike">
                <a:solidFill>
                  <a:srgbClr val="000000"/>
                </a:solidFill>
                <a:latin typeface="Nunito"/>
                <a:ea typeface="Nunito"/>
                <a:cs typeface="Nunito"/>
                <a:sym typeface="Nunito"/>
              </a:rPr>
              <a:t>me</a:t>
            </a:r>
            <a:r>
              <a:rPr i="0" lang="en" sz="800" u="none" cap="none" strike="noStrike">
                <a:solidFill>
                  <a:srgbClr val="000000"/>
                </a:solidFill>
                <a:latin typeface="Nunito"/>
                <a:ea typeface="Nunito"/>
                <a:cs typeface="Nunito"/>
                <a:sym typeface="Nunito"/>
              </a:rPr>
              <a:t>, dust that had previously been deposited in the snowpack emerged at the surface, and the snowpack became significantly wetter.  Together, these events resulted in a substantial reduction of the snow surface albedo. </a:t>
            </a:r>
            <a:r>
              <a:rPr lang="en" sz="800">
                <a:latin typeface="Nunito"/>
                <a:ea typeface="Nunito"/>
                <a:cs typeface="Nunito"/>
                <a:sym typeface="Nunito"/>
              </a:rPr>
              <a:t> </a:t>
            </a:r>
            <a:r>
              <a:rPr i="0" lang="en" sz="800" u="none" cap="none" strike="noStrike">
                <a:solidFill>
                  <a:srgbClr val="000000"/>
                </a:solidFill>
                <a:latin typeface="Nunito"/>
                <a:ea typeface="Nunito"/>
                <a:cs typeface="Nunito"/>
                <a:sym typeface="Nunito"/>
              </a:rPr>
              <a:t>March flights showed albedos in this area of around </a:t>
            </a:r>
            <a:r>
              <a:rPr b="1" i="0" lang="en" sz="800" u="none" cap="none" strike="noStrike">
                <a:solidFill>
                  <a:srgbClr val="000000"/>
                </a:solidFill>
                <a:latin typeface="Nunito"/>
                <a:ea typeface="Nunito"/>
                <a:cs typeface="Nunito"/>
                <a:sym typeface="Nunito"/>
              </a:rPr>
              <a:t>0.8</a:t>
            </a:r>
            <a:r>
              <a:rPr i="0" lang="en" sz="800" u="none" cap="none" strike="noStrike">
                <a:solidFill>
                  <a:srgbClr val="000000"/>
                </a:solidFill>
                <a:latin typeface="Nunito"/>
                <a:ea typeface="Nunito"/>
                <a:cs typeface="Nunito"/>
                <a:sym typeface="Nunito"/>
              </a:rPr>
              <a:t>, while the April albedos decreased from around </a:t>
            </a:r>
            <a:r>
              <a:rPr b="1" i="0" lang="en" sz="800" u="none" cap="none" strike="noStrike">
                <a:solidFill>
                  <a:srgbClr val="000000"/>
                </a:solidFill>
                <a:latin typeface="Nunito"/>
                <a:ea typeface="Nunito"/>
                <a:cs typeface="Nunito"/>
                <a:sym typeface="Nunito"/>
              </a:rPr>
              <a:t>0.65</a:t>
            </a:r>
            <a:r>
              <a:rPr i="0" lang="en" sz="800" u="none" cap="none" strike="noStrike">
                <a:solidFill>
                  <a:srgbClr val="000000"/>
                </a:solidFill>
                <a:latin typeface="Nunito"/>
                <a:ea typeface="Nunito"/>
                <a:cs typeface="Nunito"/>
                <a:sym typeface="Nunito"/>
              </a:rPr>
              <a:t> to </a:t>
            </a:r>
            <a:r>
              <a:rPr b="1" i="0" lang="en" sz="800" u="none" cap="none" strike="noStrike">
                <a:solidFill>
                  <a:srgbClr val="000000"/>
                </a:solidFill>
                <a:latin typeface="Nunito"/>
                <a:ea typeface="Nunito"/>
                <a:cs typeface="Nunito"/>
                <a:sym typeface="Nunito"/>
              </a:rPr>
              <a:t>0.45</a:t>
            </a:r>
            <a:r>
              <a:rPr i="0" lang="en" sz="800" u="none" cap="none" strike="noStrike">
                <a:solidFill>
                  <a:srgbClr val="000000"/>
                </a:solidFill>
                <a:latin typeface="Nunito"/>
                <a:ea typeface="Nunito"/>
                <a:cs typeface="Nunito"/>
                <a:sym typeface="Nunito"/>
              </a:rPr>
              <a:t> over the course of four days.  Additionally, the river began to open up, resulting in even lower albedos values (</a:t>
            </a:r>
            <a:r>
              <a:rPr b="1" i="0" lang="en" sz="800" u="none" cap="none" strike="noStrike">
                <a:solidFill>
                  <a:srgbClr val="000000"/>
                </a:solidFill>
                <a:latin typeface="Nunito"/>
                <a:ea typeface="Nunito"/>
                <a:cs typeface="Nunito"/>
                <a:sym typeface="Nunito"/>
              </a:rPr>
              <a:t>&lt;0.4</a:t>
            </a:r>
            <a:r>
              <a:rPr i="0" lang="en" sz="800" u="none" cap="none" strike="noStrike">
                <a:solidFill>
                  <a:srgbClr val="000000"/>
                </a:solidFill>
                <a:latin typeface="Nunito"/>
                <a:ea typeface="Nunito"/>
                <a:cs typeface="Nunito"/>
                <a:sym typeface="Nunito"/>
              </a:rPr>
              <a:t>).</a:t>
            </a:r>
            <a:r>
              <a:rPr i="0" lang="en" sz="900" u="none" cap="none" strike="noStrike">
                <a:solidFill>
                  <a:srgbClr val="000000"/>
                </a:solidFill>
                <a:latin typeface="Nunito"/>
                <a:ea typeface="Nunito"/>
                <a:cs typeface="Nunito"/>
                <a:sym typeface="Nunito"/>
              </a:rPr>
              <a:t>  </a:t>
            </a:r>
            <a:endParaRPr sz="800">
              <a:latin typeface="Nunito"/>
              <a:ea typeface="Nunito"/>
              <a:cs typeface="Nunito"/>
              <a:sym typeface="Nunito"/>
            </a:endParaRPr>
          </a:p>
        </p:txBody>
      </p:sp>
      <p:sp>
        <p:nvSpPr>
          <p:cNvPr id="251" name="Google Shape;251;p26"/>
          <p:cNvSpPr txBox="1"/>
          <p:nvPr>
            <p:ph idx="4294967295" type="title"/>
          </p:nvPr>
        </p:nvSpPr>
        <p:spPr>
          <a:xfrm>
            <a:off x="0" y="0"/>
            <a:ext cx="6858000" cy="771600"/>
          </a:xfrm>
          <a:prstGeom prst="rect">
            <a:avLst/>
          </a:prstGeom>
          <a:noFill/>
          <a:ln>
            <a:noFill/>
          </a:ln>
        </p:spPr>
        <p:txBody>
          <a:bodyPr anchorCtr="0" anchor="ctr" bIns="34275" lIns="68575" spcFirstLastPara="1" rIns="68575" wrap="square" tIns="34275">
            <a:noAutofit/>
          </a:bodyPr>
          <a:lstStyle/>
          <a:p>
            <a:pPr indent="0" lvl="0" marL="0" rtl="0" algn="l">
              <a:lnSpc>
                <a:spcPct val="80000"/>
              </a:lnSpc>
              <a:spcBef>
                <a:spcPts val="0"/>
              </a:spcBef>
              <a:spcAft>
                <a:spcPts val="0"/>
              </a:spcAft>
              <a:buNone/>
            </a:pPr>
            <a:r>
              <a:rPr b="1" lang="en">
                <a:solidFill>
                  <a:srgbClr val="104762"/>
                </a:solidFill>
                <a:latin typeface="Nunito"/>
                <a:ea typeface="Nunito"/>
                <a:cs typeface="Nunito"/>
                <a:sym typeface="Nunito"/>
              </a:rPr>
              <a:t>Surface UAS Mapping Obs</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(AYP, KPA areas)</a:t>
            </a:r>
            <a:endParaRPr sz="1400">
              <a:solidFill>
                <a:srgbClr val="000000"/>
              </a:solidFill>
            </a:endParaRPr>
          </a:p>
          <a:p>
            <a:pPr indent="0" lvl="0" marL="0" rtl="0" algn="ctr">
              <a:lnSpc>
                <a:spcPct val="90000"/>
              </a:lnSpc>
              <a:spcBef>
                <a:spcPts val="0"/>
              </a:spcBef>
              <a:spcAft>
                <a:spcPts val="0"/>
              </a:spcAft>
              <a:buClr>
                <a:schemeClr val="lt1"/>
              </a:buClr>
              <a:buSzPts val="2600"/>
              <a:buFont typeface="Quattrocento Sans"/>
              <a:buNone/>
            </a:pPr>
            <a:r>
              <a:t/>
            </a:r>
            <a:endParaRPr sz="2600"/>
          </a:p>
        </p:txBody>
      </p:sp>
      <p:grpSp>
        <p:nvGrpSpPr>
          <p:cNvPr id="252" name="Google Shape;252;p26"/>
          <p:cNvGrpSpPr/>
          <p:nvPr/>
        </p:nvGrpSpPr>
        <p:grpSpPr>
          <a:xfrm>
            <a:off x="39950" y="3043233"/>
            <a:ext cx="4878530" cy="1221302"/>
            <a:chOff x="-699" y="991630"/>
            <a:chExt cx="5316040" cy="1440895"/>
          </a:xfrm>
        </p:grpSpPr>
        <p:pic>
          <p:nvPicPr>
            <p:cNvPr descr="A picture containing map&#10;&#10;Description automatically generated" id="253" name="Google Shape;253;p26"/>
            <p:cNvPicPr preferRelativeResize="0"/>
            <p:nvPr/>
          </p:nvPicPr>
          <p:blipFill rotWithShape="1">
            <a:blip r:embed="rId3">
              <a:alphaModFix/>
            </a:blip>
            <a:srcRect b="0" l="15767" r="16619" t="0"/>
            <a:stretch/>
          </p:blipFill>
          <p:spPr>
            <a:xfrm>
              <a:off x="1465800" y="1056300"/>
              <a:ext cx="1240718" cy="1376225"/>
            </a:xfrm>
            <a:prstGeom prst="rect">
              <a:avLst/>
            </a:prstGeom>
            <a:noFill/>
            <a:ln cap="flat" cmpd="sng" w="9525">
              <a:solidFill>
                <a:schemeClr val="lt1"/>
              </a:solidFill>
              <a:prstDash val="solid"/>
              <a:round/>
              <a:headEnd len="sm" w="sm" type="none"/>
              <a:tailEnd len="sm" w="sm" type="none"/>
            </a:ln>
          </p:spPr>
        </p:pic>
        <p:pic>
          <p:nvPicPr>
            <p:cNvPr descr="A picture containing calendar&#10;&#10;Description automatically generated" id="254" name="Google Shape;254;p26"/>
            <p:cNvPicPr preferRelativeResize="0"/>
            <p:nvPr/>
          </p:nvPicPr>
          <p:blipFill rotWithShape="1">
            <a:blip r:embed="rId4">
              <a:alphaModFix/>
            </a:blip>
            <a:srcRect b="0" l="15547" r="20205" t="6916"/>
            <a:stretch/>
          </p:blipFill>
          <p:spPr>
            <a:xfrm>
              <a:off x="2636400" y="1151675"/>
              <a:ext cx="1141125" cy="1280850"/>
            </a:xfrm>
            <a:prstGeom prst="rect">
              <a:avLst/>
            </a:prstGeom>
            <a:noFill/>
            <a:ln cap="flat" cmpd="sng" w="9525">
              <a:solidFill>
                <a:schemeClr val="lt1"/>
              </a:solidFill>
              <a:prstDash val="solid"/>
              <a:round/>
              <a:headEnd len="sm" w="sm" type="none"/>
              <a:tailEnd len="sm" w="sm" type="none"/>
            </a:ln>
          </p:spPr>
        </p:pic>
        <p:pic>
          <p:nvPicPr>
            <p:cNvPr descr="A picture containing graphical user interface&#10;&#10;Description automatically generated" id="255" name="Google Shape;255;p26"/>
            <p:cNvPicPr preferRelativeResize="0"/>
            <p:nvPr/>
          </p:nvPicPr>
          <p:blipFill rotWithShape="1">
            <a:blip r:embed="rId5">
              <a:alphaModFix/>
            </a:blip>
            <a:srcRect b="0" l="16198" r="0" t="0"/>
            <a:stretch/>
          </p:blipFill>
          <p:spPr>
            <a:xfrm>
              <a:off x="3777525" y="1056300"/>
              <a:ext cx="1537816" cy="1376225"/>
            </a:xfrm>
            <a:prstGeom prst="rect">
              <a:avLst/>
            </a:prstGeom>
            <a:noFill/>
            <a:ln cap="flat" cmpd="sng" w="9525">
              <a:solidFill>
                <a:schemeClr val="lt1"/>
              </a:solidFill>
              <a:prstDash val="solid"/>
              <a:round/>
              <a:headEnd len="sm" w="sm" type="none"/>
              <a:tailEnd len="sm" w="sm" type="none"/>
            </a:ln>
          </p:spPr>
        </p:pic>
        <p:sp>
          <p:nvSpPr>
            <p:cNvPr id="256" name="Google Shape;256;p26"/>
            <p:cNvSpPr txBox="1"/>
            <p:nvPr/>
          </p:nvSpPr>
          <p:spPr>
            <a:xfrm>
              <a:off x="1659505" y="991630"/>
              <a:ext cx="818400" cy="22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800">
                  <a:latin typeface="Nunito"/>
                  <a:ea typeface="Nunito"/>
                  <a:cs typeface="Nunito"/>
                  <a:sym typeface="Nunito"/>
                </a:rPr>
                <a:t>18 APR 22</a:t>
              </a:r>
              <a:endParaRPr sz="800">
                <a:latin typeface="Nunito"/>
                <a:ea typeface="Nunito"/>
                <a:cs typeface="Nunito"/>
                <a:sym typeface="Nunito"/>
              </a:endParaRPr>
            </a:p>
          </p:txBody>
        </p:sp>
        <p:grpSp>
          <p:nvGrpSpPr>
            <p:cNvPr id="257" name="Google Shape;257;p26"/>
            <p:cNvGrpSpPr/>
            <p:nvPr/>
          </p:nvGrpSpPr>
          <p:grpSpPr>
            <a:xfrm>
              <a:off x="-699" y="991687"/>
              <a:ext cx="1501716" cy="1440795"/>
              <a:chOff x="151700" y="979084"/>
              <a:chExt cx="1516578" cy="1453440"/>
            </a:xfrm>
          </p:grpSpPr>
          <p:pic>
            <p:nvPicPr>
              <p:cNvPr descr="A picture containing graphical user interface&#10;&#10;Description automatically generated" id="258" name="Google Shape;258;p26"/>
              <p:cNvPicPr preferRelativeResize="0"/>
              <p:nvPr/>
            </p:nvPicPr>
            <p:blipFill rotWithShape="1">
              <a:blip r:embed="rId6">
                <a:alphaModFix/>
              </a:blip>
              <a:srcRect b="0" l="0" r="18120" t="0"/>
              <a:stretch/>
            </p:blipFill>
            <p:spPr>
              <a:xfrm>
                <a:off x="151700" y="1043425"/>
                <a:ext cx="1516474" cy="1389100"/>
              </a:xfrm>
              <a:prstGeom prst="rect">
                <a:avLst/>
              </a:prstGeom>
              <a:noFill/>
              <a:ln cap="flat" cmpd="sng" w="9525">
                <a:solidFill>
                  <a:schemeClr val="lt1"/>
                </a:solidFill>
                <a:prstDash val="solid"/>
                <a:round/>
                <a:headEnd len="sm" w="sm" type="none"/>
                <a:tailEnd len="sm" w="sm" type="none"/>
              </a:ln>
            </p:spPr>
          </p:pic>
          <p:sp>
            <p:nvSpPr>
              <p:cNvPr id="259" name="Google Shape;259;p26"/>
              <p:cNvSpPr txBox="1"/>
              <p:nvPr/>
            </p:nvSpPr>
            <p:spPr>
              <a:xfrm>
                <a:off x="453278" y="979084"/>
                <a:ext cx="1215000" cy="228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i="0" lang="en" sz="800" u="none" cap="none" strike="noStrike">
                    <a:solidFill>
                      <a:srgbClr val="000000"/>
                    </a:solidFill>
                    <a:latin typeface="Nunito"/>
                    <a:ea typeface="Nunito"/>
                    <a:cs typeface="Nunito"/>
                    <a:sym typeface="Nunito"/>
                  </a:rPr>
                  <a:t>12-16 MAR 22</a:t>
                </a:r>
                <a:endParaRPr sz="800">
                  <a:latin typeface="Nunito"/>
                  <a:ea typeface="Nunito"/>
                  <a:cs typeface="Nunito"/>
                  <a:sym typeface="Nunito"/>
                </a:endParaRPr>
              </a:p>
            </p:txBody>
          </p:sp>
        </p:grpSp>
        <p:sp>
          <p:nvSpPr>
            <p:cNvPr id="260" name="Google Shape;260;p26"/>
            <p:cNvSpPr txBox="1"/>
            <p:nvPr/>
          </p:nvSpPr>
          <p:spPr>
            <a:xfrm>
              <a:off x="2848353" y="991630"/>
              <a:ext cx="818400" cy="22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800">
                  <a:latin typeface="Nunito"/>
                  <a:ea typeface="Nunito"/>
                  <a:cs typeface="Nunito"/>
                  <a:sym typeface="Nunito"/>
                </a:rPr>
                <a:t>19 APR 22</a:t>
              </a:r>
              <a:endParaRPr sz="800">
                <a:latin typeface="Nunito"/>
                <a:ea typeface="Nunito"/>
                <a:cs typeface="Nunito"/>
                <a:sym typeface="Nunito"/>
              </a:endParaRPr>
            </a:p>
          </p:txBody>
        </p:sp>
        <p:sp>
          <p:nvSpPr>
            <p:cNvPr id="261" name="Google Shape;261;p26"/>
            <p:cNvSpPr txBox="1"/>
            <p:nvPr/>
          </p:nvSpPr>
          <p:spPr>
            <a:xfrm>
              <a:off x="4078010" y="991630"/>
              <a:ext cx="818400" cy="22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800">
                  <a:latin typeface="Nunito"/>
                  <a:ea typeface="Nunito"/>
                  <a:cs typeface="Nunito"/>
                  <a:sym typeface="Nunito"/>
                </a:rPr>
                <a:t>21</a:t>
              </a:r>
              <a:r>
                <a:rPr lang="en" sz="800">
                  <a:latin typeface="Nunito"/>
                  <a:ea typeface="Nunito"/>
                  <a:cs typeface="Nunito"/>
                  <a:sym typeface="Nunito"/>
                </a:rPr>
                <a:t> APR 22</a:t>
              </a:r>
              <a:endParaRPr sz="800">
                <a:latin typeface="Nunito"/>
                <a:ea typeface="Nunito"/>
                <a:cs typeface="Nunito"/>
                <a:sym typeface="Nunito"/>
              </a:endParaRPr>
            </a:p>
          </p:txBody>
        </p:sp>
      </p:grpSp>
      <p:pic>
        <p:nvPicPr>
          <p:cNvPr descr="A collage of a map of a field&#10;&#10;Description automatically generated" id="262" name="Google Shape;262;p26"/>
          <p:cNvPicPr preferRelativeResize="0"/>
          <p:nvPr/>
        </p:nvPicPr>
        <p:blipFill rotWithShape="1">
          <a:blip r:embed="rId7">
            <a:alphaModFix/>
          </a:blip>
          <a:srcRect b="48458" l="0" r="0" t="0"/>
          <a:stretch/>
        </p:blipFill>
        <p:spPr>
          <a:xfrm>
            <a:off x="47274" y="1144625"/>
            <a:ext cx="5023329" cy="1808124"/>
          </a:xfrm>
          <a:prstGeom prst="rect">
            <a:avLst/>
          </a:prstGeom>
          <a:noFill/>
          <a:ln>
            <a:noFill/>
          </a:ln>
          <a:effectLst>
            <a:outerShdw blurRad="57150" rotWithShape="0" algn="bl" dir="5400000" dist="19050">
              <a:srgbClr val="000000">
                <a:alpha val="50000"/>
              </a:srgbClr>
            </a:outerShdw>
          </a:effectLst>
        </p:spPr>
      </p:pic>
      <p:sp>
        <p:nvSpPr>
          <p:cNvPr id="263" name="Google Shape;263;p26"/>
          <p:cNvSpPr txBox="1"/>
          <p:nvPr/>
        </p:nvSpPr>
        <p:spPr>
          <a:xfrm>
            <a:off x="39950" y="771600"/>
            <a:ext cx="50232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38761D"/>
                </a:solidFill>
                <a:latin typeface="Nunito"/>
                <a:ea typeface="Nunito"/>
                <a:cs typeface="Nunito"/>
                <a:sym typeface="Nunito"/>
              </a:rPr>
              <a:t>Avery Picnic Mapping Areas (Upper: S2, E2 / Lower: HELiX)</a:t>
            </a:r>
            <a:endParaRPr b="1" sz="1300">
              <a:solidFill>
                <a:srgbClr val="38761D"/>
              </a:solidFill>
              <a:latin typeface="Nunito"/>
              <a:ea typeface="Nunito"/>
              <a:cs typeface="Nunito"/>
              <a:sym typeface="Nunito"/>
            </a:endParaRPr>
          </a:p>
        </p:txBody>
      </p:sp>
      <p:grpSp>
        <p:nvGrpSpPr>
          <p:cNvPr id="264" name="Google Shape;264;p26"/>
          <p:cNvGrpSpPr/>
          <p:nvPr/>
        </p:nvGrpSpPr>
        <p:grpSpPr>
          <a:xfrm>
            <a:off x="4176463" y="857689"/>
            <a:ext cx="4919888" cy="2831716"/>
            <a:chOff x="4946550" y="842319"/>
            <a:chExt cx="4150053" cy="2325845"/>
          </a:xfrm>
        </p:grpSpPr>
        <p:pic>
          <p:nvPicPr>
            <p:cNvPr descr="A collage of a map of a field&#10;&#10;Description automatically generated" id="265" name="Google Shape;265;p26"/>
            <p:cNvPicPr preferRelativeResize="0"/>
            <p:nvPr/>
          </p:nvPicPr>
          <p:blipFill rotWithShape="1">
            <a:blip r:embed="rId7">
              <a:alphaModFix/>
            </a:blip>
            <a:srcRect b="0" l="0" r="25705" t="52446"/>
            <a:stretch/>
          </p:blipFill>
          <p:spPr>
            <a:xfrm>
              <a:off x="4946550" y="1313138"/>
              <a:ext cx="4150053" cy="1855026"/>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66" name="Google Shape;266;p26"/>
            <p:cNvSpPr txBox="1"/>
            <p:nvPr/>
          </p:nvSpPr>
          <p:spPr>
            <a:xfrm>
              <a:off x="6137854" y="842319"/>
              <a:ext cx="2457900" cy="29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accent5"/>
                  </a:solidFill>
                  <a:latin typeface="Nunito"/>
                  <a:ea typeface="Nunito"/>
                  <a:cs typeface="Nunito"/>
                  <a:sym typeface="Nunito"/>
                </a:rPr>
                <a:t>Kettle Ponds</a:t>
              </a:r>
              <a:r>
                <a:rPr b="1" lang="en" sz="1300">
                  <a:solidFill>
                    <a:schemeClr val="accent5"/>
                  </a:solidFill>
                  <a:latin typeface="Nunito"/>
                  <a:ea typeface="Nunito"/>
                  <a:cs typeface="Nunito"/>
                  <a:sym typeface="Nunito"/>
                </a:rPr>
                <a:t> Mapping Area</a:t>
              </a:r>
              <a:endParaRPr b="1" sz="1300">
                <a:solidFill>
                  <a:schemeClr val="accent5"/>
                </a:solidFill>
                <a:latin typeface="Nunito"/>
                <a:ea typeface="Nunito"/>
                <a:cs typeface="Nunito"/>
                <a:sym typeface="Nunito"/>
              </a:endParaRPr>
            </a:p>
            <a:p>
              <a:pPr indent="0" lvl="0" marL="0" rtl="0" algn="ctr">
                <a:spcBef>
                  <a:spcPts val="0"/>
                </a:spcBef>
                <a:spcAft>
                  <a:spcPts val="0"/>
                </a:spcAft>
                <a:buNone/>
              </a:pPr>
              <a:r>
                <a:rPr b="1" lang="en" sz="1300">
                  <a:solidFill>
                    <a:schemeClr val="accent5"/>
                  </a:solidFill>
                  <a:latin typeface="Nunito"/>
                  <a:ea typeface="Nunito"/>
                  <a:cs typeface="Nunito"/>
                  <a:sym typeface="Nunito"/>
                </a:rPr>
                <a:t>(Left: In situ probe / Right: S2, E2)</a:t>
              </a:r>
              <a:endParaRPr b="1" sz="1300">
                <a:solidFill>
                  <a:schemeClr val="accent5"/>
                </a:solidFill>
                <a:latin typeface="Nunito"/>
                <a:ea typeface="Nunito"/>
                <a:cs typeface="Nunito"/>
                <a:sym typeface="Nunito"/>
              </a:endParaRPr>
            </a:p>
          </p:txBody>
        </p:sp>
      </p:grpSp>
      <p:pic>
        <p:nvPicPr>
          <p:cNvPr id="267" name="Google Shape;267;p26"/>
          <p:cNvPicPr preferRelativeResize="0"/>
          <p:nvPr/>
        </p:nvPicPr>
        <p:blipFill>
          <a:blip r:embed="rId8">
            <a:alphaModFix/>
          </a:blip>
          <a:stretch>
            <a:fillRect/>
          </a:stretch>
        </p:blipFill>
        <p:spPr>
          <a:xfrm>
            <a:off x="5972425" y="3311725"/>
            <a:ext cx="2203023" cy="16522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7"/>
          <p:cNvPicPr preferRelativeResize="0"/>
          <p:nvPr/>
        </p:nvPicPr>
        <p:blipFill>
          <a:blip r:embed="rId3">
            <a:alphaModFix/>
          </a:blip>
          <a:stretch>
            <a:fillRect/>
          </a:stretch>
        </p:blipFill>
        <p:spPr>
          <a:xfrm rot="-1013647">
            <a:off x="501213" y="919645"/>
            <a:ext cx="2361177" cy="1770883"/>
          </a:xfrm>
          <a:prstGeom prst="rect">
            <a:avLst/>
          </a:prstGeom>
          <a:noFill/>
          <a:ln>
            <a:noFill/>
          </a:ln>
          <a:effectLst>
            <a:outerShdw blurRad="57150" rotWithShape="0" algn="bl" dir="5400000" dist="19050">
              <a:srgbClr val="000000">
                <a:alpha val="50000"/>
              </a:srgbClr>
            </a:outerShdw>
          </a:effectLst>
        </p:spPr>
      </p:pic>
      <p:pic>
        <p:nvPicPr>
          <p:cNvPr id="273" name="Google Shape;273;p27"/>
          <p:cNvPicPr preferRelativeResize="0"/>
          <p:nvPr/>
        </p:nvPicPr>
        <p:blipFill>
          <a:blip r:embed="rId4">
            <a:alphaModFix/>
          </a:blip>
          <a:stretch>
            <a:fillRect/>
          </a:stretch>
        </p:blipFill>
        <p:spPr>
          <a:xfrm rot="750033">
            <a:off x="2543450" y="1837450"/>
            <a:ext cx="2132474" cy="2843298"/>
          </a:xfrm>
          <a:prstGeom prst="rect">
            <a:avLst/>
          </a:prstGeom>
          <a:noFill/>
          <a:ln>
            <a:noFill/>
          </a:ln>
          <a:effectLst>
            <a:outerShdw blurRad="57150" rotWithShape="0" algn="bl" dir="5400000" dist="19050">
              <a:srgbClr val="000000">
                <a:alpha val="50000"/>
              </a:srgbClr>
            </a:outerShdw>
          </a:effectLst>
        </p:spPr>
      </p:pic>
      <p:sp>
        <p:nvSpPr>
          <p:cNvPr id="274" name="Google Shape;274;p27"/>
          <p:cNvSpPr txBox="1"/>
          <p:nvPr/>
        </p:nvSpPr>
        <p:spPr>
          <a:xfrm>
            <a:off x="4156800" y="533900"/>
            <a:ext cx="3474000" cy="1292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Soil bulk density</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Soil thermal conductivity</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Snow density</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Near-surface soil moisture</a:t>
            </a: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UAS &amp; model validation</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solidFill>
                  <a:schemeClr val="dk1"/>
                </a:solidFill>
                <a:latin typeface="Nunito"/>
                <a:ea typeface="Nunito"/>
                <a:cs typeface="Nunito"/>
                <a:sym typeface="Nunito"/>
              </a:rPr>
              <a:t>Soil texture analysis</a:t>
            </a:r>
            <a:endParaRPr>
              <a:latin typeface="Nunito"/>
              <a:ea typeface="Nunito"/>
              <a:cs typeface="Nunito"/>
              <a:sym typeface="Nunito"/>
            </a:endParaRPr>
          </a:p>
        </p:txBody>
      </p:sp>
      <p:pic>
        <p:nvPicPr>
          <p:cNvPr id="275" name="Google Shape;275;p27"/>
          <p:cNvPicPr preferRelativeResize="0"/>
          <p:nvPr/>
        </p:nvPicPr>
        <p:blipFill rotWithShape="1">
          <a:blip r:embed="rId5">
            <a:alphaModFix/>
          </a:blip>
          <a:srcRect b="0" l="33656" r="0" t="0"/>
          <a:stretch/>
        </p:blipFill>
        <p:spPr>
          <a:xfrm rot="-291815">
            <a:off x="255801" y="2528080"/>
            <a:ext cx="2189346" cy="2474990"/>
          </a:xfrm>
          <a:prstGeom prst="rect">
            <a:avLst/>
          </a:prstGeom>
          <a:noFill/>
          <a:ln>
            <a:noFill/>
          </a:ln>
          <a:effectLst>
            <a:outerShdw blurRad="57150" rotWithShape="0" algn="bl" dir="5400000" dist="19050">
              <a:srgbClr val="000000">
                <a:alpha val="50000"/>
              </a:srgbClr>
            </a:outerShdw>
          </a:effectLst>
        </p:spPr>
      </p:pic>
      <p:sp>
        <p:nvSpPr>
          <p:cNvPr id="276" name="Google Shape;276;p27"/>
          <p:cNvSpPr txBox="1"/>
          <p:nvPr/>
        </p:nvSpPr>
        <p:spPr>
          <a:xfrm>
            <a:off x="66600" y="0"/>
            <a:ext cx="9077400" cy="591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800">
                <a:solidFill>
                  <a:srgbClr val="104762"/>
                </a:solidFill>
                <a:latin typeface="Nunito"/>
                <a:ea typeface="Nunito"/>
                <a:cs typeface="Nunito"/>
                <a:sym typeface="Nunito"/>
              </a:rPr>
              <a:t>Sfc Observations</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characterizing soil (KP &amp; AYP areas) &amp; snow (AYP) properties </a:t>
            </a:r>
            <a:endParaRPr/>
          </a:p>
        </p:txBody>
      </p:sp>
      <p:graphicFrame>
        <p:nvGraphicFramePr>
          <p:cNvPr id="277" name="Google Shape;277;p27"/>
          <p:cNvGraphicFramePr/>
          <p:nvPr/>
        </p:nvGraphicFramePr>
        <p:xfrm>
          <a:off x="5070375" y="3062425"/>
          <a:ext cx="3000000" cy="3000000"/>
        </p:xfrm>
        <a:graphic>
          <a:graphicData uri="http://schemas.openxmlformats.org/drawingml/2006/table">
            <a:tbl>
              <a:tblPr>
                <a:noFill/>
                <a:tableStyleId>{2F4965E5-449E-4523-9B24-9AC0B0DAB12E}</a:tableStyleId>
              </a:tblPr>
              <a:tblGrid>
                <a:gridCol w="670575"/>
                <a:gridCol w="548300"/>
                <a:gridCol w="657025"/>
                <a:gridCol w="642625"/>
                <a:gridCol w="603575"/>
                <a:gridCol w="824450"/>
              </a:tblGrid>
              <a:tr h="187550">
                <a:tc rowSpan="3">
                  <a:txBody>
                    <a:bodyPr/>
                    <a:lstStyle/>
                    <a:p>
                      <a:pPr indent="0" lvl="0" marL="0" rtl="0" algn="ctr">
                        <a:lnSpc>
                          <a:spcPct val="115000"/>
                        </a:lnSpc>
                        <a:spcBef>
                          <a:spcPts val="0"/>
                        </a:spcBef>
                        <a:spcAft>
                          <a:spcPts val="0"/>
                        </a:spcAft>
                        <a:buNone/>
                      </a:pPr>
                      <a:r>
                        <a:rPr b="1" lang="en" sz="1000">
                          <a:solidFill>
                            <a:srgbClr val="F2F2F2"/>
                          </a:solidFill>
                          <a:latin typeface="Nunito"/>
                          <a:ea typeface="Nunito"/>
                          <a:cs typeface="Nunito"/>
                          <a:sym typeface="Nunito"/>
                        </a:rPr>
                        <a:t>Sample ID</a:t>
                      </a:r>
                      <a:endParaRPr b="1" sz="1000">
                        <a:solidFill>
                          <a:srgbClr val="F2F2F2"/>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5623"/>
                    </a:solidFill>
                  </a:tcPr>
                </a:tc>
                <a:tc rowSpan="2">
                  <a:txBody>
                    <a:bodyPr/>
                    <a:lstStyle/>
                    <a:p>
                      <a:pPr indent="0" lvl="0" marL="0" rtl="0" algn="ctr">
                        <a:lnSpc>
                          <a:spcPct val="115000"/>
                        </a:lnSpc>
                        <a:spcBef>
                          <a:spcPts val="0"/>
                        </a:spcBef>
                        <a:spcAft>
                          <a:spcPts val="0"/>
                        </a:spcAft>
                        <a:buNone/>
                      </a:pPr>
                      <a:r>
                        <a:rPr b="1" lang="en" sz="1000">
                          <a:solidFill>
                            <a:srgbClr val="F2F2F2"/>
                          </a:solidFill>
                          <a:latin typeface="Nunito"/>
                          <a:ea typeface="Nunito"/>
                          <a:cs typeface="Nunito"/>
                          <a:sym typeface="Nunito"/>
                        </a:rPr>
                        <a:t>Depth</a:t>
                      </a:r>
                      <a:endParaRPr b="1" sz="1000">
                        <a:solidFill>
                          <a:srgbClr val="F2F2F2"/>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75623"/>
                    </a:solidFill>
                  </a:tcPr>
                </a:tc>
                <a:tc gridSpan="4">
                  <a:txBody>
                    <a:bodyPr/>
                    <a:lstStyle/>
                    <a:p>
                      <a:pPr indent="0" lvl="0" marL="0" rtl="0" algn="ctr">
                        <a:lnSpc>
                          <a:spcPct val="115000"/>
                        </a:lnSpc>
                        <a:spcBef>
                          <a:spcPts val="0"/>
                        </a:spcBef>
                        <a:spcAft>
                          <a:spcPts val="0"/>
                        </a:spcAft>
                        <a:buNone/>
                      </a:pPr>
                      <a:r>
                        <a:rPr b="1" lang="en" sz="1000">
                          <a:solidFill>
                            <a:srgbClr val="FFFFFF"/>
                          </a:solidFill>
                          <a:latin typeface="Nunito"/>
                          <a:ea typeface="Nunito"/>
                          <a:cs typeface="Nunito"/>
                          <a:sym typeface="Nunito"/>
                        </a:rPr>
                        <a:t>Soil Texture</a:t>
                      </a:r>
                      <a:endParaRPr b="1"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hMerge="1"/>
                <a:tc hMerge="1"/>
                <a:tc hMerge="1"/>
              </a:tr>
              <a:tr h="224275">
                <a:tc vMerge="1"/>
                <a:tc vMerge="1"/>
                <a:tc>
                  <a:txBody>
                    <a:bodyPr/>
                    <a:lstStyle/>
                    <a:p>
                      <a:pPr indent="0" lvl="0" marL="0" rtl="0" algn="ctr">
                        <a:lnSpc>
                          <a:spcPct val="115000"/>
                        </a:lnSpc>
                        <a:spcBef>
                          <a:spcPts val="0"/>
                        </a:spcBef>
                        <a:spcAft>
                          <a:spcPts val="0"/>
                        </a:spcAft>
                        <a:buNone/>
                      </a:pPr>
                      <a:r>
                        <a:rPr b="1" lang="en" sz="1000">
                          <a:solidFill>
                            <a:srgbClr val="FFFFFF"/>
                          </a:solidFill>
                          <a:latin typeface="Nunito"/>
                          <a:ea typeface="Nunito"/>
                          <a:cs typeface="Nunito"/>
                          <a:sym typeface="Nunito"/>
                        </a:rPr>
                        <a:t>Sand</a:t>
                      </a:r>
                      <a:endParaRPr b="1"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a:txBody>
                    <a:bodyPr/>
                    <a:lstStyle/>
                    <a:p>
                      <a:pPr indent="0" lvl="0" marL="0" rtl="0" algn="ctr">
                        <a:lnSpc>
                          <a:spcPct val="115000"/>
                        </a:lnSpc>
                        <a:spcBef>
                          <a:spcPts val="0"/>
                        </a:spcBef>
                        <a:spcAft>
                          <a:spcPts val="0"/>
                        </a:spcAft>
                        <a:buNone/>
                      </a:pPr>
                      <a:r>
                        <a:rPr b="1" lang="en" sz="1000">
                          <a:solidFill>
                            <a:srgbClr val="FFFFFF"/>
                          </a:solidFill>
                          <a:latin typeface="Nunito"/>
                          <a:ea typeface="Nunito"/>
                          <a:cs typeface="Nunito"/>
                          <a:sym typeface="Nunito"/>
                        </a:rPr>
                        <a:t>Silt</a:t>
                      </a:r>
                      <a:endParaRPr b="1"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a:txBody>
                    <a:bodyPr/>
                    <a:lstStyle/>
                    <a:p>
                      <a:pPr indent="0" lvl="0" marL="0" rtl="0" algn="ctr">
                        <a:lnSpc>
                          <a:spcPct val="115000"/>
                        </a:lnSpc>
                        <a:spcBef>
                          <a:spcPts val="0"/>
                        </a:spcBef>
                        <a:spcAft>
                          <a:spcPts val="0"/>
                        </a:spcAft>
                        <a:buNone/>
                      </a:pPr>
                      <a:r>
                        <a:rPr b="1" lang="en" sz="1000">
                          <a:solidFill>
                            <a:srgbClr val="FFFFFF"/>
                          </a:solidFill>
                          <a:latin typeface="Nunito"/>
                          <a:ea typeface="Nunito"/>
                          <a:cs typeface="Nunito"/>
                          <a:sym typeface="Nunito"/>
                        </a:rPr>
                        <a:t>Clay</a:t>
                      </a:r>
                      <a:endParaRPr b="1"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a:txBody>
                    <a:bodyPr/>
                    <a:lstStyle/>
                    <a:p>
                      <a:pPr indent="0" lvl="0" marL="0" rtl="0" algn="ctr">
                        <a:lnSpc>
                          <a:spcPct val="115000"/>
                        </a:lnSpc>
                        <a:spcBef>
                          <a:spcPts val="0"/>
                        </a:spcBef>
                        <a:spcAft>
                          <a:spcPts val="0"/>
                        </a:spcAft>
                        <a:buNone/>
                      </a:pPr>
                      <a:r>
                        <a:rPr b="1" lang="en" sz="1000">
                          <a:solidFill>
                            <a:srgbClr val="FFFFFF"/>
                          </a:solidFill>
                          <a:latin typeface="Nunito"/>
                          <a:ea typeface="Nunito"/>
                          <a:cs typeface="Nunito"/>
                          <a:sym typeface="Nunito"/>
                        </a:rPr>
                        <a:t>Soi Texture</a:t>
                      </a:r>
                      <a:endParaRPr b="1"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r>
              <a:tr h="187550">
                <a:tc vMerge="1"/>
                <a:tc>
                  <a:txBody>
                    <a:bodyPr/>
                    <a:lstStyle/>
                    <a:p>
                      <a:pPr indent="0" lvl="0" marL="0" rtl="0" algn="ctr">
                        <a:lnSpc>
                          <a:spcPct val="115000"/>
                        </a:lnSpc>
                        <a:spcBef>
                          <a:spcPts val="0"/>
                        </a:spcBef>
                        <a:spcAft>
                          <a:spcPts val="0"/>
                        </a:spcAft>
                        <a:buNone/>
                      </a:pPr>
                      <a:r>
                        <a:rPr b="1" lang="en" sz="1000">
                          <a:solidFill>
                            <a:srgbClr val="F2F2F2"/>
                          </a:solidFill>
                          <a:latin typeface="Nunito"/>
                          <a:ea typeface="Nunito"/>
                          <a:cs typeface="Nunito"/>
                          <a:sym typeface="Nunito"/>
                        </a:rPr>
                        <a:t>in</a:t>
                      </a:r>
                      <a:endParaRPr b="1" sz="1000">
                        <a:solidFill>
                          <a:srgbClr val="F2F2F2"/>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gridSpan="3">
                  <a:txBody>
                    <a:bodyPr/>
                    <a:lstStyle/>
                    <a:p>
                      <a:pPr indent="0" lvl="0" marL="0" rtl="0" algn="ctr">
                        <a:lnSpc>
                          <a:spcPct val="115000"/>
                        </a:lnSpc>
                        <a:spcBef>
                          <a:spcPts val="0"/>
                        </a:spcBef>
                        <a:spcAft>
                          <a:spcPts val="0"/>
                        </a:spcAft>
                        <a:buNone/>
                      </a:pPr>
                      <a:r>
                        <a:rPr lang="en" sz="1000">
                          <a:solidFill>
                            <a:srgbClr val="FFFFFF"/>
                          </a:solidFill>
                          <a:latin typeface="Nunito"/>
                          <a:ea typeface="Nunito"/>
                          <a:cs typeface="Nunito"/>
                          <a:sym typeface="Nunito"/>
                        </a:rPr>
                        <a:t>--------------- % --------------</a:t>
                      </a:r>
                      <a:endParaRPr sz="1000">
                        <a:solidFill>
                          <a:srgbClr val="FFFFFF"/>
                        </a:solidFill>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c hMerge="1"/>
                <a:tc hMerge="1"/>
                <a:tc>
                  <a:txBody>
                    <a:bodyPr/>
                    <a:lstStyle/>
                    <a:p>
                      <a:pPr indent="0" lvl="0" marL="0" rtl="0" algn="l">
                        <a:spcBef>
                          <a:spcPts val="0"/>
                        </a:spcBef>
                        <a:spcAft>
                          <a:spcPts val="0"/>
                        </a:spcAft>
                        <a:buNone/>
                      </a:pPr>
                      <a:r>
                        <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75623"/>
                    </a:solidFill>
                  </a:tcPr>
                </a:tc>
              </a:tr>
              <a:tr h="187550">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KEP1</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43</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Loam</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7550">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AYP</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40</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25</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Loam</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r>
              <a:tr h="187550">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KPA</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42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22</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latin typeface="Nunito"/>
                          <a:ea typeface="Nunito"/>
                          <a:cs typeface="Nunito"/>
                          <a:sym typeface="Nunito"/>
                        </a:rPr>
                        <a:t>Loam</a:t>
                      </a:r>
                      <a:endParaRPr sz="1000">
                        <a:latin typeface="Nunito"/>
                        <a:ea typeface="Nunito"/>
                        <a:cs typeface="Nunito"/>
                        <a:sym typeface="Nuni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78" name="Google Shape;278;p27"/>
          <p:cNvPicPr preferRelativeResize="0"/>
          <p:nvPr/>
        </p:nvPicPr>
        <p:blipFill>
          <a:blip r:embed="rId6">
            <a:alphaModFix/>
          </a:blip>
          <a:stretch>
            <a:fillRect/>
          </a:stretch>
        </p:blipFill>
        <p:spPr>
          <a:xfrm>
            <a:off x="6547900" y="1754725"/>
            <a:ext cx="1654226" cy="1240673"/>
          </a:xfrm>
          <a:prstGeom prst="rect">
            <a:avLst/>
          </a:prstGeom>
          <a:noFill/>
          <a:ln>
            <a:noFill/>
          </a:ln>
          <a:effectLst>
            <a:outerShdw blurRad="57150" rotWithShape="0" algn="bl" dir="5400000" dist="19050">
              <a:srgbClr val="000000">
                <a:alpha val="50000"/>
              </a:srgbClr>
            </a:outerShdw>
          </a:effectLst>
        </p:spPr>
      </p:pic>
      <p:sp>
        <p:nvSpPr>
          <p:cNvPr id="279" name="Google Shape;279;p27"/>
          <p:cNvSpPr txBox="1"/>
          <p:nvPr/>
        </p:nvSpPr>
        <p:spPr>
          <a:xfrm>
            <a:off x="4958350" y="4463825"/>
            <a:ext cx="3898500" cy="5514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342900" rtl="0" algn="l">
              <a:lnSpc>
                <a:spcPct val="90000"/>
              </a:lnSpc>
              <a:spcBef>
                <a:spcPts val="700"/>
              </a:spcBef>
              <a:spcAft>
                <a:spcPts val="0"/>
              </a:spcAft>
              <a:buNone/>
            </a:pPr>
            <a:r>
              <a:rPr lang="en" sz="1000">
                <a:solidFill>
                  <a:schemeClr val="dk1"/>
                </a:solidFill>
                <a:latin typeface="Nunito"/>
                <a:ea typeface="Nunito"/>
                <a:cs typeface="Nunito"/>
                <a:sym typeface="Nunito"/>
              </a:rPr>
              <a:t>Soil moisture data </a:t>
            </a:r>
            <a:r>
              <a:rPr lang="en" sz="1000">
                <a:solidFill>
                  <a:schemeClr val="dk1"/>
                </a:solidFill>
                <a:latin typeface="Nunito"/>
                <a:ea typeface="Nunito"/>
                <a:cs typeface="Nunito"/>
                <a:sym typeface="Nunito"/>
              </a:rPr>
              <a:t>available</a:t>
            </a:r>
            <a:r>
              <a:rPr lang="en" sz="1000">
                <a:solidFill>
                  <a:schemeClr val="dk1"/>
                </a:solidFill>
                <a:latin typeface="Nunito"/>
                <a:ea typeface="Nunito"/>
                <a:cs typeface="Nunito"/>
                <a:sym typeface="Nunito"/>
              </a:rPr>
              <a:t> through Zenodo</a:t>
            </a:r>
            <a:endParaRPr sz="1000">
              <a:solidFill>
                <a:schemeClr val="dk1"/>
              </a:solidFill>
              <a:latin typeface="Nunito"/>
              <a:ea typeface="Nunito"/>
              <a:cs typeface="Nunito"/>
              <a:sym typeface="Nunito"/>
            </a:endParaRPr>
          </a:p>
          <a:p>
            <a:pPr indent="0" lvl="0" marL="342900" rtl="0" algn="l">
              <a:lnSpc>
                <a:spcPct val="90000"/>
              </a:lnSpc>
              <a:spcBef>
                <a:spcPts val="700"/>
              </a:spcBef>
              <a:spcAft>
                <a:spcPts val="0"/>
              </a:spcAft>
              <a:buNone/>
            </a:pPr>
            <a:r>
              <a:rPr lang="en" sz="1000">
                <a:solidFill>
                  <a:schemeClr val="dk1"/>
                </a:solidFill>
                <a:latin typeface="Nunito"/>
                <a:ea typeface="Nunito"/>
                <a:cs typeface="Nunito"/>
                <a:sym typeface="Nunito"/>
              </a:rPr>
              <a:t>POC’s: </a:t>
            </a:r>
            <a:r>
              <a:rPr lang="en" sz="1000" u="sng">
                <a:solidFill>
                  <a:schemeClr val="hlink"/>
                </a:solidFill>
                <a:latin typeface="Nunito"/>
                <a:ea typeface="Nunito"/>
                <a:cs typeface="Nunito"/>
                <a:sym typeface="Nunito"/>
                <a:hlinkClick r:id="rId7"/>
              </a:rPr>
              <a:t>Janet.Intrieri@noaa.gov</a:t>
            </a:r>
            <a:r>
              <a:rPr lang="en" sz="1000">
                <a:latin typeface="Nunito"/>
                <a:ea typeface="Nunito"/>
                <a:cs typeface="Nunito"/>
                <a:sym typeface="Nunito"/>
              </a:rPr>
              <a:t> </a:t>
            </a:r>
            <a:r>
              <a:rPr lang="en" sz="1000" u="sng">
                <a:solidFill>
                  <a:schemeClr val="hlink"/>
                </a:solidFill>
                <a:latin typeface="Nunito"/>
                <a:ea typeface="Nunito"/>
                <a:cs typeface="Nunito"/>
                <a:sym typeface="Nunito"/>
                <a:hlinkClick r:id="rId8"/>
              </a:rPr>
              <a:t>Darren.L.Jackson@noaa.gov</a:t>
            </a:r>
            <a:endParaRPr/>
          </a:p>
        </p:txBody>
      </p:sp>
      <p:pic>
        <p:nvPicPr>
          <p:cNvPr id="280" name="Google Shape;280;p27"/>
          <p:cNvPicPr preferRelativeResize="0"/>
          <p:nvPr/>
        </p:nvPicPr>
        <p:blipFill>
          <a:blip r:embed="rId9">
            <a:alphaModFix/>
          </a:blip>
          <a:stretch>
            <a:fillRect/>
          </a:stretch>
        </p:blipFill>
        <p:spPr>
          <a:xfrm>
            <a:off x="7852548" y="591000"/>
            <a:ext cx="1239299" cy="165237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txBox="1"/>
          <p:nvPr>
            <p:ph idx="4294967295" type="body"/>
          </p:nvPr>
        </p:nvSpPr>
        <p:spPr>
          <a:xfrm>
            <a:off x="0" y="0"/>
            <a:ext cx="9144000" cy="51435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650"/>
              </a:spcBef>
              <a:spcAft>
                <a:spcPts val="0"/>
              </a:spcAft>
              <a:buClr>
                <a:schemeClr val="dk1"/>
              </a:buClr>
              <a:buSzPct val="27500"/>
              <a:buFont typeface="Arial"/>
              <a:buNone/>
            </a:pPr>
            <a:r>
              <a:rPr b="1" lang="en" sz="4000">
                <a:solidFill>
                  <a:schemeClr val="dk1"/>
                </a:solidFill>
                <a:latin typeface="Calibri"/>
                <a:ea typeface="Calibri"/>
                <a:cs typeface="Calibri"/>
                <a:sym typeface="Calibri"/>
              </a:rPr>
              <a:t>1 November</a:t>
            </a:r>
            <a:endParaRPr sz="4000">
              <a:solidFill>
                <a:schemeClr val="dk1"/>
              </a:solidFill>
              <a:latin typeface="Calibri"/>
              <a:ea typeface="Calibri"/>
              <a:cs typeface="Calibri"/>
              <a:sym typeface="Calibri"/>
            </a:endParaRPr>
          </a:p>
          <a:p>
            <a:pPr indent="-914565" lvl="0" marL="921892" marR="69265"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Session 1: Modeling efforts – Parameterization development, process studies, model evaluation, and more! </a:t>
            </a:r>
            <a:endParaRPr sz="4000">
              <a:solidFill>
                <a:schemeClr val="dk1"/>
              </a:solidFill>
              <a:latin typeface="Calibri"/>
              <a:ea typeface="Calibri"/>
              <a:cs typeface="Calibri"/>
              <a:sym typeface="Calibri"/>
            </a:endParaRPr>
          </a:p>
          <a:p>
            <a:pPr indent="0" lvl="0" marL="234099" marR="44145" rtl="0" algn="l">
              <a:lnSpc>
                <a:spcPct val="100000"/>
              </a:lnSpc>
              <a:spcBef>
                <a:spcPts val="1200"/>
              </a:spcBef>
              <a:spcAft>
                <a:spcPts val="0"/>
              </a:spcAft>
              <a:buNone/>
            </a:pPr>
            <a:r>
              <a:rPr lang="en" sz="4000">
                <a:solidFill>
                  <a:schemeClr val="dk1"/>
                </a:solidFill>
                <a:latin typeface="Calibri"/>
                <a:ea typeface="Calibri"/>
                <a:cs typeface="Calibri"/>
                <a:sym typeface="Calibri"/>
              </a:rPr>
              <a:t>- 15:45-15:55: What </a:t>
            </a:r>
            <a:r>
              <a:rPr lang="en" sz="4000">
                <a:solidFill>
                  <a:schemeClr val="dk1"/>
                </a:solidFill>
                <a:latin typeface="Calibri"/>
                <a:ea typeface="Calibri"/>
                <a:cs typeface="Calibri"/>
                <a:sym typeface="Calibri"/>
              </a:rPr>
              <a:t>resolution snow model is needed for accurate streamflow timing and volume  simulation? [R. Currier] </a:t>
            </a:r>
            <a:endParaRPr sz="4000">
              <a:solidFill>
                <a:schemeClr val="dk1"/>
              </a:solidFill>
              <a:latin typeface="Calibri"/>
              <a:ea typeface="Calibri"/>
              <a:cs typeface="Calibri"/>
              <a:sym typeface="Calibri"/>
            </a:endParaRPr>
          </a:p>
          <a:p>
            <a:pPr indent="0" lvl="0" marL="234099" marR="452833" rtl="0" algn="l">
              <a:lnSpc>
                <a:spcPct val="100000"/>
              </a:lnSpc>
              <a:spcBef>
                <a:spcPts val="1200"/>
              </a:spcBef>
              <a:spcAft>
                <a:spcPts val="0"/>
              </a:spcAft>
              <a:buNone/>
            </a:pPr>
            <a:r>
              <a:rPr lang="en" sz="4000">
                <a:solidFill>
                  <a:schemeClr val="dk1"/>
                </a:solidFill>
                <a:latin typeface="Calibri"/>
                <a:ea typeface="Calibri"/>
                <a:cs typeface="Calibri"/>
                <a:sym typeface="Calibri"/>
              </a:rPr>
              <a:t>- 15:55-16:05: Soil moisture comparison between SPLASH observations and HRRR [D. Jackson] </a:t>
            </a:r>
            <a:endParaRPr sz="4000">
              <a:solidFill>
                <a:schemeClr val="dk1"/>
              </a:solidFill>
              <a:latin typeface="Calibri"/>
              <a:ea typeface="Calibri"/>
              <a:cs typeface="Calibri"/>
              <a:sym typeface="Calibri"/>
            </a:endParaRPr>
          </a:p>
          <a:p>
            <a:pPr indent="0" lvl="0" marL="234099" marR="452833"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- 16:05-16:15: Evaluation of Wintertime Precipitation Estimates and Forecasts in the Mountains of  Colorado (with a focus on the East River Basin) [K. Mahoney /      J. Bytheway] </a:t>
            </a:r>
            <a:endParaRPr sz="4000">
              <a:solidFill>
                <a:schemeClr val="dk1"/>
              </a:solidFill>
              <a:latin typeface="Calibri"/>
              <a:ea typeface="Calibri"/>
              <a:cs typeface="Calibri"/>
              <a:sym typeface="Calibri"/>
            </a:endParaRPr>
          </a:p>
          <a:p>
            <a:pPr indent="0" lvl="0" marL="6870" rtl="0" algn="l">
              <a:lnSpc>
                <a:spcPct val="100000"/>
              </a:lnSpc>
              <a:spcBef>
                <a:spcPts val="1200"/>
              </a:spcBef>
              <a:spcAft>
                <a:spcPts val="0"/>
              </a:spcAft>
              <a:buClr>
                <a:schemeClr val="dk1"/>
              </a:buClr>
              <a:buSzPct val="27500"/>
              <a:buFont typeface="Arial"/>
              <a:buNone/>
            </a:pPr>
            <a:r>
              <a:rPr b="1" lang="en" sz="4000">
                <a:solidFill>
                  <a:schemeClr val="dk1"/>
                </a:solidFill>
                <a:latin typeface="Calibri"/>
                <a:ea typeface="Calibri"/>
                <a:cs typeface="Calibri"/>
                <a:sym typeface="Calibri"/>
              </a:rPr>
              <a:t>2 November</a:t>
            </a:r>
            <a:endParaRPr sz="4000">
              <a:solidFill>
                <a:schemeClr val="dk1"/>
              </a:solidFill>
              <a:latin typeface="Calibri"/>
              <a:ea typeface="Calibri"/>
              <a:cs typeface="Calibri"/>
              <a:sym typeface="Calibri"/>
            </a:endParaRPr>
          </a:p>
          <a:p>
            <a:pPr indent="0" lvl="0" marL="7327"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Session 3: Precipitation science – radar heads unite! </a:t>
            </a:r>
            <a:endParaRPr sz="4000">
              <a:solidFill>
                <a:schemeClr val="dk1"/>
              </a:solidFill>
              <a:latin typeface="Calibri"/>
              <a:ea typeface="Calibri"/>
              <a:cs typeface="Calibri"/>
              <a:sym typeface="Calibri"/>
            </a:endParaRPr>
          </a:p>
          <a:p>
            <a:pPr indent="0" lvl="0" marL="234099" rtl="0" algn="l">
              <a:lnSpc>
                <a:spcPct val="100000"/>
              </a:lnSpc>
              <a:spcBef>
                <a:spcPts val="1200"/>
              </a:spcBef>
              <a:spcAft>
                <a:spcPts val="0"/>
              </a:spcAft>
              <a:buClr>
                <a:schemeClr val="dk1"/>
              </a:buClr>
              <a:buSzPct val="27500"/>
              <a:buFont typeface="Arial"/>
              <a:buNone/>
            </a:pPr>
            <a:r>
              <a:rPr lang="en" sz="4000">
                <a:solidFill>
                  <a:srgbClr val="FF0000"/>
                </a:solidFill>
                <a:latin typeface="Calibri"/>
                <a:ea typeface="Calibri"/>
                <a:cs typeface="Calibri"/>
                <a:sym typeface="Calibri"/>
              </a:rPr>
              <a:t>- </a:t>
            </a:r>
            <a:r>
              <a:rPr lang="en" sz="4000">
                <a:solidFill>
                  <a:schemeClr val="dk1"/>
                </a:solidFill>
                <a:latin typeface="Calibri"/>
                <a:ea typeface="Calibri"/>
                <a:cs typeface="Calibri"/>
                <a:sym typeface="Calibri"/>
              </a:rPr>
              <a:t>11:00-11:10: Quantitative Precipitation Estimation in SPLASH and SAIL [S. Biswas] </a:t>
            </a:r>
            <a:endParaRPr sz="4000">
              <a:solidFill>
                <a:schemeClr val="dk1"/>
              </a:solidFill>
              <a:latin typeface="Calibri"/>
              <a:ea typeface="Calibri"/>
              <a:cs typeface="Calibri"/>
              <a:sym typeface="Calibri"/>
            </a:endParaRPr>
          </a:p>
          <a:p>
            <a:pPr indent="-228752" lvl="0" marL="462851" marR="254076"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- 11:10-11:20: The role of vertically-pointing Ka-band radar in studies of precipitation processes using  SAIL/SPLASH data [S. Matrosov] </a:t>
            </a:r>
            <a:endParaRPr sz="4000">
              <a:solidFill>
                <a:schemeClr val="dk1"/>
              </a:solidFill>
              <a:latin typeface="Calibri"/>
              <a:ea typeface="Calibri"/>
              <a:cs typeface="Calibri"/>
              <a:sym typeface="Calibri"/>
            </a:endParaRPr>
          </a:p>
          <a:p>
            <a:pPr indent="0" lvl="0" marL="0" marR="157276"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Session 5: Lower atmospheric properties and processes – Drainage flows, turbulence, initiation  of convection and more! </a:t>
            </a:r>
            <a:endParaRPr sz="4000">
              <a:solidFill>
                <a:schemeClr val="dk1"/>
              </a:solidFill>
              <a:latin typeface="Calibri"/>
              <a:ea typeface="Calibri"/>
              <a:cs typeface="Calibri"/>
              <a:sym typeface="Calibri"/>
            </a:endParaRPr>
          </a:p>
          <a:p>
            <a:pPr indent="-226009" lvl="0" marL="460108" marR="205841"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- 15:15-15:25: Past Observations of Airflow and Precipitation in the Complex Terrain of Western North  America: Relevance to SAIL/SPLASH [O. Persson] </a:t>
            </a:r>
            <a:endParaRPr sz="4000">
              <a:solidFill>
                <a:schemeClr val="dk1"/>
              </a:solidFill>
              <a:latin typeface="Calibri"/>
              <a:ea typeface="Calibri"/>
              <a:cs typeface="Calibri"/>
              <a:sym typeface="Calibri"/>
            </a:endParaRPr>
          </a:p>
          <a:p>
            <a:pPr indent="-225856" lvl="0" marL="459955" marR="198274"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- 15:45-15:55: Climatological perspective &amp; multiscale investigation of a major precipitation event in the Upper Colorado River Basin during late December 2021 [B. Moore] </a:t>
            </a:r>
            <a:endParaRPr sz="4000">
              <a:solidFill>
                <a:schemeClr val="dk1"/>
              </a:solidFill>
              <a:latin typeface="Calibri"/>
              <a:ea typeface="Calibri"/>
              <a:cs typeface="Calibri"/>
              <a:sym typeface="Calibri"/>
            </a:endParaRPr>
          </a:p>
          <a:p>
            <a:pPr indent="0" lvl="0" marL="6718" rtl="0" algn="l">
              <a:lnSpc>
                <a:spcPct val="100000"/>
              </a:lnSpc>
              <a:spcBef>
                <a:spcPts val="1875"/>
              </a:spcBef>
              <a:spcAft>
                <a:spcPts val="0"/>
              </a:spcAft>
              <a:buClr>
                <a:schemeClr val="dk1"/>
              </a:buClr>
              <a:buSzPct val="27500"/>
              <a:buFont typeface="Arial"/>
              <a:buNone/>
            </a:pPr>
            <a:r>
              <a:rPr b="1" lang="en" sz="4000">
                <a:solidFill>
                  <a:schemeClr val="dk1"/>
                </a:solidFill>
                <a:latin typeface="Calibri"/>
                <a:ea typeface="Calibri"/>
                <a:cs typeface="Calibri"/>
                <a:sym typeface="Calibri"/>
              </a:rPr>
              <a:t>3 November </a:t>
            </a:r>
            <a:endParaRPr b="1" sz="4000">
              <a:solidFill>
                <a:schemeClr val="dk1"/>
              </a:solidFill>
              <a:latin typeface="Calibri"/>
              <a:ea typeface="Calibri"/>
              <a:cs typeface="Calibri"/>
              <a:sym typeface="Calibri"/>
            </a:endParaRPr>
          </a:p>
          <a:p>
            <a:pPr indent="0" lvl="0" marL="0" marR="641426" rtl="0" algn="l">
              <a:lnSpc>
                <a:spcPct val="100000"/>
              </a:lnSpc>
              <a:spcBef>
                <a:spcPts val="1200"/>
              </a:spcBef>
              <a:spcAft>
                <a:spcPts val="0"/>
              </a:spcAft>
              <a:buNone/>
            </a:pPr>
            <a:r>
              <a:rPr lang="en" sz="4000">
                <a:solidFill>
                  <a:schemeClr val="dk1"/>
                </a:solidFill>
                <a:latin typeface="Calibri"/>
                <a:ea typeface="Calibri"/>
                <a:cs typeface="Calibri"/>
                <a:sym typeface="Calibri"/>
              </a:rPr>
              <a:t>Session 6: The surface situation – surface properties and energy budget </a:t>
            </a:r>
            <a:endParaRPr sz="4000">
              <a:solidFill>
                <a:schemeClr val="dk1"/>
              </a:solidFill>
              <a:latin typeface="Calibri"/>
              <a:ea typeface="Calibri"/>
              <a:cs typeface="Calibri"/>
              <a:sym typeface="Calibri"/>
            </a:endParaRPr>
          </a:p>
          <a:p>
            <a:pPr indent="0" lvl="0" marL="234099" marR="101549" rtl="0" algn="l">
              <a:lnSpc>
                <a:spcPct val="100000"/>
              </a:lnSpc>
              <a:spcBef>
                <a:spcPts val="1200"/>
              </a:spcBef>
              <a:spcAft>
                <a:spcPts val="0"/>
              </a:spcAft>
              <a:buNone/>
            </a:pPr>
            <a:r>
              <a:rPr lang="en" sz="4000">
                <a:solidFill>
                  <a:schemeClr val="dk1"/>
                </a:solidFill>
                <a:latin typeface="Calibri"/>
                <a:ea typeface="Calibri"/>
                <a:cs typeface="Calibri"/>
                <a:sym typeface="Calibri"/>
              </a:rPr>
              <a:t>- 09:10-09:20: UAS-based observations of surface properties during SPLASH [G. de Boer]</a:t>
            </a:r>
            <a:endParaRPr sz="4000">
              <a:solidFill>
                <a:schemeClr val="dk1"/>
              </a:solidFill>
              <a:latin typeface="Calibri"/>
              <a:ea typeface="Calibri"/>
              <a:cs typeface="Calibri"/>
              <a:sym typeface="Calibri"/>
            </a:endParaRPr>
          </a:p>
          <a:p>
            <a:pPr indent="0" lvl="0" marL="234099" marR="101549" rtl="0" algn="l">
              <a:lnSpc>
                <a:spcPct val="100000"/>
              </a:lnSpc>
              <a:spcBef>
                <a:spcPts val="56"/>
              </a:spcBef>
              <a:spcAft>
                <a:spcPts val="0"/>
              </a:spcAft>
              <a:buClr>
                <a:schemeClr val="dk1"/>
              </a:buClr>
              <a:buSzPct val="27500"/>
              <a:buFont typeface="Arial"/>
              <a:buNone/>
            </a:pPr>
            <a:r>
              <a:t/>
            </a:r>
            <a:endParaRPr sz="4000">
              <a:solidFill>
                <a:schemeClr val="dk1"/>
              </a:solidFill>
              <a:latin typeface="Calibri"/>
              <a:ea typeface="Calibri"/>
              <a:cs typeface="Calibri"/>
              <a:sym typeface="Calibri"/>
            </a:endParaRPr>
          </a:p>
          <a:p>
            <a:pPr indent="0" lvl="0" marL="234099" marR="641426" rtl="0" algn="l">
              <a:lnSpc>
                <a:spcPct val="100000"/>
              </a:lnSpc>
              <a:spcBef>
                <a:spcPts val="20"/>
              </a:spcBef>
              <a:spcAft>
                <a:spcPts val="0"/>
              </a:spcAft>
              <a:buNone/>
            </a:pPr>
            <a:r>
              <a:rPr lang="en" sz="4000">
                <a:solidFill>
                  <a:schemeClr val="dk1"/>
                </a:solidFill>
                <a:latin typeface="Calibri"/>
                <a:ea typeface="Calibri"/>
                <a:cs typeface="Calibri"/>
                <a:sym typeface="Calibri"/>
              </a:rPr>
              <a:t>- </a:t>
            </a:r>
            <a:r>
              <a:rPr lang="en" sz="4000">
                <a:solidFill>
                  <a:schemeClr val="dk1"/>
                </a:solidFill>
                <a:latin typeface="Calibri"/>
                <a:ea typeface="Calibri"/>
                <a:cs typeface="Calibri"/>
                <a:sym typeface="Calibri"/>
              </a:rPr>
              <a:t>09:20-09:30: Springtime observations of surface energy &amp; hydrologic variables over ablating snow in CO’s East River Watershed in 2022 &amp; 2023 [C. Cox] </a:t>
            </a:r>
            <a:endParaRPr sz="4000">
              <a:solidFill>
                <a:schemeClr val="dk1"/>
              </a:solidFill>
              <a:latin typeface="Calibri"/>
              <a:ea typeface="Calibri"/>
              <a:cs typeface="Calibri"/>
              <a:sym typeface="Calibri"/>
            </a:endParaRPr>
          </a:p>
          <a:p>
            <a:pPr indent="-230581" lvl="0" marL="464680" marR="15671" rtl="0" algn="l">
              <a:lnSpc>
                <a:spcPct val="100000"/>
              </a:lnSpc>
              <a:spcBef>
                <a:spcPts val="1200"/>
              </a:spcBef>
              <a:spcAft>
                <a:spcPts val="0"/>
              </a:spcAft>
              <a:buClr>
                <a:schemeClr val="dk1"/>
              </a:buClr>
              <a:buSzPct val="27500"/>
              <a:buFont typeface="Arial"/>
              <a:buNone/>
            </a:pPr>
            <a:r>
              <a:rPr lang="en" sz="4000">
                <a:solidFill>
                  <a:schemeClr val="dk1"/>
                </a:solidFill>
                <a:latin typeface="Calibri"/>
                <a:ea typeface="Calibri"/>
                <a:cs typeface="Calibri"/>
                <a:sym typeface="Calibri"/>
              </a:rPr>
              <a:t>- 09:30-09:40: Characterizing the Annual Surface Energy Balance in Gothic Valley during SPLASH [B. Butterworth]</a:t>
            </a:r>
            <a:r>
              <a:rPr lang="en" sz="4400">
                <a:solidFill>
                  <a:schemeClr val="dk1"/>
                </a:solidFill>
                <a:latin typeface="Calibri"/>
                <a:ea typeface="Calibri"/>
                <a:cs typeface="Calibri"/>
                <a:sym typeface="Calibri"/>
              </a:rPr>
              <a:t> </a:t>
            </a:r>
            <a:endParaRPr sz="4400">
              <a:solidFill>
                <a:schemeClr val="dk1"/>
              </a:solidFill>
              <a:latin typeface="Calibri"/>
              <a:ea typeface="Calibri"/>
              <a:cs typeface="Calibri"/>
              <a:sym typeface="Calibri"/>
            </a:endParaRPr>
          </a:p>
          <a:p>
            <a:pPr indent="0" lvl="0" marL="0" rtl="0" algn="l">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29"/>
          <p:cNvPicPr preferRelativeResize="0"/>
          <p:nvPr/>
        </p:nvPicPr>
        <p:blipFill>
          <a:blip r:embed="rId3">
            <a:alphaModFix/>
          </a:blip>
          <a:stretch>
            <a:fillRect/>
          </a:stretch>
        </p:blipFill>
        <p:spPr>
          <a:xfrm>
            <a:off x="7498300" y="2949225"/>
            <a:ext cx="1645701" cy="2194273"/>
          </a:xfrm>
          <a:prstGeom prst="rect">
            <a:avLst/>
          </a:prstGeom>
          <a:noFill/>
          <a:ln>
            <a:noFill/>
          </a:ln>
        </p:spPr>
      </p:pic>
      <p:pic>
        <p:nvPicPr>
          <p:cNvPr id="291" name="Google Shape;291;p29"/>
          <p:cNvPicPr preferRelativeResize="0"/>
          <p:nvPr/>
        </p:nvPicPr>
        <p:blipFill rotWithShape="1">
          <a:blip r:embed="rId4">
            <a:alphaModFix/>
          </a:blip>
          <a:srcRect b="21875" l="0" r="0" t="21875"/>
          <a:stretch/>
        </p:blipFill>
        <p:spPr>
          <a:xfrm>
            <a:off x="4204000" y="1985563"/>
            <a:ext cx="2420901" cy="1815680"/>
          </a:xfrm>
          <a:prstGeom prst="rect">
            <a:avLst/>
          </a:prstGeom>
          <a:noFill/>
          <a:ln>
            <a:noFill/>
          </a:ln>
        </p:spPr>
      </p:pic>
      <p:pic>
        <p:nvPicPr>
          <p:cNvPr id="292" name="Google Shape;292;p29"/>
          <p:cNvPicPr preferRelativeResize="0"/>
          <p:nvPr/>
        </p:nvPicPr>
        <p:blipFill>
          <a:blip r:embed="rId5">
            <a:alphaModFix/>
          </a:blip>
          <a:stretch>
            <a:fillRect/>
          </a:stretch>
        </p:blipFill>
        <p:spPr>
          <a:xfrm>
            <a:off x="1430275" y="-76200"/>
            <a:ext cx="2420900" cy="1815675"/>
          </a:xfrm>
          <a:prstGeom prst="rect">
            <a:avLst/>
          </a:prstGeom>
          <a:noFill/>
          <a:ln>
            <a:noFill/>
          </a:ln>
        </p:spPr>
      </p:pic>
      <p:pic>
        <p:nvPicPr>
          <p:cNvPr id="293" name="Google Shape;293;p29"/>
          <p:cNvPicPr preferRelativeResize="0"/>
          <p:nvPr/>
        </p:nvPicPr>
        <p:blipFill>
          <a:blip r:embed="rId6">
            <a:alphaModFix/>
          </a:blip>
          <a:stretch>
            <a:fillRect/>
          </a:stretch>
        </p:blipFill>
        <p:spPr>
          <a:xfrm>
            <a:off x="3130250" y="3801250"/>
            <a:ext cx="1789665" cy="1342249"/>
          </a:xfrm>
          <a:prstGeom prst="rect">
            <a:avLst/>
          </a:prstGeom>
          <a:noFill/>
          <a:ln>
            <a:noFill/>
          </a:ln>
        </p:spPr>
      </p:pic>
      <p:pic>
        <p:nvPicPr>
          <p:cNvPr id="294" name="Google Shape;294;p29"/>
          <p:cNvPicPr preferRelativeResize="0"/>
          <p:nvPr/>
        </p:nvPicPr>
        <p:blipFill rotWithShape="1">
          <a:blip r:embed="rId7">
            <a:alphaModFix/>
          </a:blip>
          <a:srcRect b="0" l="21875" r="21875" t="0"/>
          <a:stretch/>
        </p:blipFill>
        <p:spPr>
          <a:xfrm>
            <a:off x="4857876" y="3528400"/>
            <a:ext cx="1211346" cy="1615100"/>
          </a:xfrm>
          <a:prstGeom prst="rect">
            <a:avLst/>
          </a:prstGeom>
          <a:noFill/>
          <a:ln>
            <a:noFill/>
          </a:ln>
        </p:spPr>
      </p:pic>
      <p:sp>
        <p:nvSpPr>
          <p:cNvPr id="295" name="Google Shape;295;p29"/>
          <p:cNvSpPr txBox="1"/>
          <p:nvPr/>
        </p:nvSpPr>
        <p:spPr>
          <a:xfrm>
            <a:off x="48125" y="4413550"/>
            <a:ext cx="14847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1"/>
                </a:solidFill>
                <a:latin typeface="Nunito"/>
                <a:ea typeface="Nunito"/>
                <a:cs typeface="Nunito"/>
                <a:sym typeface="Nunito"/>
              </a:rPr>
              <a:t>Thank you!</a:t>
            </a:r>
            <a:endParaRPr b="1" sz="1600">
              <a:solidFill>
                <a:schemeClr val="accent1"/>
              </a:solidFill>
              <a:latin typeface="Nunito"/>
              <a:ea typeface="Nunito"/>
              <a:cs typeface="Nunito"/>
              <a:sym typeface="Nunito"/>
            </a:endParaRPr>
          </a:p>
        </p:txBody>
      </p:sp>
      <p:pic>
        <p:nvPicPr>
          <p:cNvPr id="296" name="Google Shape;296;p29"/>
          <p:cNvPicPr preferRelativeResize="0"/>
          <p:nvPr/>
        </p:nvPicPr>
        <p:blipFill>
          <a:blip r:embed="rId8">
            <a:alphaModFix/>
          </a:blip>
          <a:stretch>
            <a:fillRect/>
          </a:stretch>
        </p:blipFill>
        <p:spPr>
          <a:xfrm>
            <a:off x="2680750" y="1683676"/>
            <a:ext cx="1645701" cy="2194248"/>
          </a:xfrm>
          <a:prstGeom prst="rect">
            <a:avLst/>
          </a:prstGeom>
          <a:noFill/>
          <a:ln>
            <a:noFill/>
          </a:ln>
        </p:spPr>
      </p:pic>
      <p:pic>
        <p:nvPicPr>
          <p:cNvPr id="297" name="Google Shape;297;p29"/>
          <p:cNvPicPr preferRelativeResize="0"/>
          <p:nvPr/>
        </p:nvPicPr>
        <p:blipFill>
          <a:blip r:embed="rId9">
            <a:alphaModFix/>
          </a:blip>
          <a:stretch>
            <a:fillRect/>
          </a:stretch>
        </p:blipFill>
        <p:spPr>
          <a:xfrm>
            <a:off x="6452175" y="0"/>
            <a:ext cx="2691825" cy="1615100"/>
          </a:xfrm>
          <a:prstGeom prst="rect">
            <a:avLst/>
          </a:prstGeom>
          <a:noFill/>
          <a:ln>
            <a:noFill/>
          </a:ln>
          <a:effectLst>
            <a:outerShdw blurRad="57150" rotWithShape="0" algn="bl" dir="5400000" dist="19050">
              <a:srgbClr val="000000">
                <a:alpha val="50000"/>
              </a:srgbClr>
            </a:outerShdw>
          </a:effectLst>
        </p:spPr>
      </p:pic>
      <p:pic>
        <p:nvPicPr>
          <p:cNvPr id="298" name="Google Shape;298;p29"/>
          <p:cNvPicPr preferRelativeResize="0"/>
          <p:nvPr/>
        </p:nvPicPr>
        <p:blipFill>
          <a:blip r:embed="rId10">
            <a:alphaModFix/>
          </a:blip>
          <a:stretch>
            <a:fillRect/>
          </a:stretch>
        </p:blipFill>
        <p:spPr>
          <a:xfrm>
            <a:off x="-4750" y="4125"/>
            <a:ext cx="1484701" cy="1979602"/>
          </a:xfrm>
          <a:prstGeom prst="rect">
            <a:avLst/>
          </a:prstGeom>
          <a:noFill/>
          <a:ln>
            <a:noFill/>
          </a:ln>
        </p:spPr>
      </p:pic>
      <p:pic>
        <p:nvPicPr>
          <p:cNvPr id="299" name="Google Shape;299;p29"/>
          <p:cNvPicPr preferRelativeResize="0"/>
          <p:nvPr/>
        </p:nvPicPr>
        <p:blipFill>
          <a:blip r:embed="rId11">
            <a:alphaModFix/>
          </a:blip>
          <a:stretch>
            <a:fillRect/>
          </a:stretch>
        </p:blipFill>
        <p:spPr>
          <a:xfrm>
            <a:off x="7498300" y="1229200"/>
            <a:ext cx="1645701" cy="2194284"/>
          </a:xfrm>
          <a:prstGeom prst="rect">
            <a:avLst/>
          </a:prstGeom>
          <a:noFill/>
          <a:ln>
            <a:noFill/>
          </a:ln>
        </p:spPr>
      </p:pic>
      <p:pic>
        <p:nvPicPr>
          <p:cNvPr id="300" name="Google Shape;300;p29"/>
          <p:cNvPicPr preferRelativeResize="0"/>
          <p:nvPr/>
        </p:nvPicPr>
        <p:blipFill>
          <a:blip r:embed="rId12">
            <a:alphaModFix/>
          </a:blip>
          <a:stretch>
            <a:fillRect/>
          </a:stretch>
        </p:blipFill>
        <p:spPr>
          <a:xfrm>
            <a:off x="1571675" y="3254026"/>
            <a:ext cx="1645701" cy="2194273"/>
          </a:xfrm>
          <a:prstGeom prst="rect">
            <a:avLst/>
          </a:prstGeom>
          <a:noFill/>
          <a:ln>
            <a:noFill/>
          </a:ln>
        </p:spPr>
      </p:pic>
      <p:pic>
        <p:nvPicPr>
          <p:cNvPr id="301" name="Google Shape;301;p29"/>
          <p:cNvPicPr preferRelativeResize="0"/>
          <p:nvPr/>
        </p:nvPicPr>
        <p:blipFill>
          <a:blip r:embed="rId13">
            <a:alphaModFix/>
          </a:blip>
          <a:stretch>
            <a:fillRect/>
          </a:stretch>
        </p:blipFill>
        <p:spPr>
          <a:xfrm>
            <a:off x="3606375" y="-73500"/>
            <a:ext cx="2893676" cy="2170249"/>
          </a:xfrm>
          <a:prstGeom prst="rect">
            <a:avLst/>
          </a:prstGeom>
          <a:noFill/>
          <a:ln>
            <a:noFill/>
          </a:ln>
        </p:spPr>
      </p:pic>
      <p:pic>
        <p:nvPicPr>
          <p:cNvPr id="302" name="Google Shape;302;p29"/>
          <p:cNvPicPr preferRelativeResize="0"/>
          <p:nvPr/>
        </p:nvPicPr>
        <p:blipFill>
          <a:blip r:embed="rId14">
            <a:alphaModFix/>
          </a:blip>
          <a:stretch>
            <a:fillRect/>
          </a:stretch>
        </p:blipFill>
        <p:spPr>
          <a:xfrm>
            <a:off x="1486200" y="1705742"/>
            <a:ext cx="1293777" cy="1725036"/>
          </a:xfrm>
          <a:prstGeom prst="rect">
            <a:avLst/>
          </a:prstGeom>
          <a:noFill/>
          <a:ln>
            <a:noFill/>
          </a:ln>
        </p:spPr>
      </p:pic>
      <p:pic>
        <p:nvPicPr>
          <p:cNvPr id="303" name="Google Shape;303;p29"/>
          <p:cNvPicPr preferRelativeResize="0"/>
          <p:nvPr/>
        </p:nvPicPr>
        <p:blipFill rotWithShape="1">
          <a:blip r:embed="rId15">
            <a:alphaModFix/>
          </a:blip>
          <a:srcRect b="0" l="0" r="0" t="0"/>
          <a:stretch/>
        </p:blipFill>
        <p:spPr>
          <a:xfrm>
            <a:off x="-28075" y="1968725"/>
            <a:ext cx="1789674" cy="2386243"/>
          </a:xfrm>
          <a:prstGeom prst="rect">
            <a:avLst/>
          </a:prstGeom>
          <a:noFill/>
          <a:ln>
            <a:noFill/>
          </a:ln>
        </p:spPr>
      </p:pic>
      <p:pic>
        <p:nvPicPr>
          <p:cNvPr id="304" name="Google Shape;304;p29"/>
          <p:cNvPicPr preferRelativeResize="0"/>
          <p:nvPr/>
        </p:nvPicPr>
        <p:blipFill>
          <a:blip r:embed="rId16">
            <a:alphaModFix/>
          </a:blip>
          <a:stretch>
            <a:fillRect/>
          </a:stretch>
        </p:blipFill>
        <p:spPr>
          <a:xfrm>
            <a:off x="5925305" y="1368700"/>
            <a:ext cx="1575974" cy="2101299"/>
          </a:xfrm>
          <a:prstGeom prst="rect">
            <a:avLst/>
          </a:prstGeom>
          <a:noFill/>
          <a:ln>
            <a:noFill/>
          </a:ln>
        </p:spPr>
      </p:pic>
      <p:pic>
        <p:nvPicPr>
          <p:cNvPr id="305" name="Google Shape;305;p29"/>
          <p:cNvPicPr preferRelativeResize="0"/>
          <p:nvPr/>
        </p:nvPicPr>
        <p:blipFill>
          <a:blip r:embed="rId17">
            <a:alphaModFix/>
          </a:blip>
          <a:stretch>
            <a:fillRect/>
          </a:stretch>
        </p:blipFill>
        <p:spPr>
          <a:xfrm>
            <a:off x="6039126" y="3251625"/>
            <a:ext cx="1484701" cy="1979607"/>
          </a:xfrm>
          <a:prstGeom prst="rect">
            <a:avLst/>
          </a:prstGeom>
          <a:noFill/>
          <a:ln>
            <a:noFill/>
          </a:ln>
        </p:spPr>
      </p:pic>
      <p:sp>
        <p:nvSpPr>
          <p:cNvPr id="306" name="Google Shape;306;p29"/>
          <p:cNvSpPr txBox="1"/>
          <p:nvPr/>
        </p:nvSpPr>
        <p:spPr>
          <a:xfrm>
            <a:off x="2198325" y="1809750"/>
            <a:ext cx="4177800" cy="2251500"/>
          </a:xfrm>
          <a:prstGeom prst="rect">
            <a:avLst/>
          </a:prstGeom>
          <a:solidFill>
            <a:schemeClr val="accent6"/>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Chris Cox, Michael Gallagher, Bianca Adler, Gijs de Boer, Jackson Osborn, Benn Schmatz, Dave Costa, Matt Shupe, Jonathan Hamilton, Majiec Stachura, Brian Butterworth, Jake Longenecker, Janet Intrieri, Erik Hulm, Laura Bianco, Jim Wilczak, Ryan Currier, Kelly Mahoney, Mimi Hughes, Darren Jackson, Rob Cifelli, Allen White, Janice Bytheway, Ben Moore, CSU Radar Team, CU UAS Team, Black Swift Technology, ++</a:t>
            </a:r>
            <a:endParaRPr b="1">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graphicFrame>
        <p:nvGraphicFramePr>
          <p:cNvPr id="74" name="Google Shape;74;p16"/>
          <p:cNvGraphicFramePr/>
          <p:nvPr/>
        </p:nvGraphicFramePr>
        <p:xfrm>
          <a:off x="0" y="1699800"/>
          <a:ext cx="3000000" cy="3000000"/>
        </p:xfrm>
        <a:graphic>
          <a:graphicData uri="http://schemas.openxmlformats.org/drawingml/2006/table">
            <a:tbl>
              <a:tblPr>
                <a:noFill/>
                <a:tableStyleId>{6BF9849B-2F70-44D8-A7CD-E1A8FB49DF72}</a:tableStyleId>
              </a:tblPr>
              <a:tblGrid>
                <a:gridCol w="1092800"/>
                <a:gridCol w="1303375"/>
                <a:gridCol w="1539375"/>
                <a:gridCol w="1724875"/>
              </a:tblGrid>
              <a:tr h="248525">
                <a:tc>
                  <a:txBody>
                    <a:bodyPr/>
                    <a:lstStyle/>
                    <a:p>
                      <a:pPr indent="0" lvl="0" marL="0" rtl="0" algn="l">
                        <a:spcBef>
                          <a:spcPts val="0"/>
                        </a:spcBef>
                        <a:spcAft>
                          <a:spcPts val="0"/>
                        </a:spcAft>
                        <a:buNone/>
                      </a:pPr>
                      <a:r>
                        <a:rPr b="1" lang="en" sz="800">
                          <a:latin typeface="Nunito"/>
                          <a:ea typeface="Nunito"/>
                          <a:cs typeface="Nunito"/>
                          <a:sym typeface="Nunito"/>
                        </a:rPr>
                        <a:t>Focus</a:t>
                      </a:r>
                      <a:endParaRPr b="1"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b="1" lang="en" sz="800">
                          <a:latin typeface="Nunito"/>
                          <a:ea typeface="Nunito"/>
                          <a:cs typeface="Nunito"/>
                          <a:sym typeface="Nunito"/>
                        </a:rPr>
                        <a:t>PSL </a:t>
                      </a:r>
                      <a:r>
                        <a:rPr b="1" lang="en" sz="800">
                          <a:latin typeface="Nunito"/>
                          <a:ea typeface="Nunito"/>
                          <a:cs typeface="Nunito"/>
                          <a:sym typeface="Nunito"/>
                        </a:rPr>
                        <a:t>System</a:t>
                      </a:r>
                      <a:endParaRPr b="1"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b="1" lang="en" sz="800">
                          <a:latin typeface="Nunito"/>
                          <a:ea typeface="Nunito"/>
                          <a:cs typeface="Nunito"/>
                          <a:sym typeface="Nunito"/>
                        </a:rPr>
                        <a:t>Location</a:t>
                      </a:r>
                      <a:endParaRPr b="1"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b="1" lang="en" sz="800">
                          <a:latin typeface="Nunito"/>
                          <a:ea typeface="Nunito"/>
                          <a:cs typeface="Nunito"/>
                          <a:sym typeface="Nunito"/>
                        </a:rPr>
                        <a:t>Primary Measurements</a:t>
                      </a:r>
                      <a:endParaRPr b="1" sz="800">
                        <a:latin typeface="Nunito"/>
                        <a:ea typeface="Nunito"/>
                        <a:cs typeface="Nunito"/>
                        <a:sym typeface="Nunito"/>
                      </a:endParaRPr>
                    </a:p>
                  </a:txBody>
                  <a:tcPr marT="91425" marB="91425" marR="91425" marL="91425"/>
                </a:tc>
              </a:tr>
              <a:tr h="250175">
                <a:tc>
                  <a:txBody>
                    <a:bodyPr/>
                    <a:lstStyle/>
                    <a:p>
                      <a:pPr indent="0" lvl="0" marL="0" rtl="0" algn="l">
                        <a:spcBef>
                          <a:spcPts val="0"/>
                        </a:spcBef>
                        <a:spcAft>
                          <a:spcPts val="0"/>
                        </a:spcAft>
                        <a:buNone/>
                      </a:pPr>
                      <a:r>
                        <a:rPr b="1" lang="en" sz="800">
                          <a:latin typeface="Nunito"/>
                          <a:ea typeface="Nunito"/>
                          <a:cs typeface="Nunito"/>
                          <a:sym typeface="Nunito"/>
                        </a:rPr>
                        <a:t>Precipitation</a:t>
                      </a:r>
                      <a:endParaRPr b="1" sz="800">
                        <a:latin typeface="Nunito"/>
                        <a:ea typeface="Nunito"/>
                        <a:cs typeface="Nunito"/>
                        <a:sym typeface="Nunito"/>
                      </a:endParaRPr>
                    </a:p>
                  </a:txBody>
                  <a:tcPr marT="91425" marB="91425" marR="91425" marL="91425">
                    <a:solidFill>
                      <a:srgbClr val="6FA8DC"/>
                    </a:solidFill>
                  </a:tcPr>
                </a:tc>
                <a:tc>
                  <a:txBody>
                    <a:bodyPr/>
                    <a:lstStyle/>
                    <a:p>
                      <a:pPr indent="0" lvl="0" marL="0" rtl="0" algn="l">
                        <a:spcBef>
                          <a:spcPts val="0"/>
                        </a:spcBef>
                        <a:spcAft>
                          <a:spcPts val="0"/>
                        </a:spcAft>
                        <a:buNone/>
                      </a:pPr>
                      <a:r>
                        <a:rPr lang="en" sz="800">
                          <a:latin typeface="Nunito"/>
                          <a:ea typeface="Nunito"/>
                          <a:cs typeface="Nunito"/>
                          <a:sym typeface="Nunito"/>
                        </a:rPr>
                        <a:t>Snow-Level Radar Disdrometer</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BCK, KPS</a:t>
                      </a:r>
                      <a:endParaRPr sz="800">
                        <a:latin typeface="Nunito"/>
                        <a:ea typeface="Nunito"/>
                        <a:cs typeface="Nunito"/>
                        <a:sym typeface="Nunito"/>
                      </a:endParaRPr>
                    </a:p>
                    <a:p>
                      <a:pPr indent="0" lvl="0" marL="0" rtl="0" algn="l">
                        <a:spcBef>
                          <a:spcPts val="0"/>
                        </a:spcBef>
                        <a:spcAft>
                          <a:spcPts val="0"/>
                        </a:spcAft>
                        <a:buNone/>
                      </a:pPr>
                      <a:r>
                        <a:rPr lang="en" sz="800">
                          <a:latin typeface="Nunito"/>
                          <a:ea typeface="Nunito"/>
                          <a:cs typeface="Nunito"/>
                          <a:sym typeface="Nunito"/>
                        </a:rPr>
                        <a:t>BCK, KPS</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Z, VDoppler, snow-level</a:t>
                      </a:r>
                      <a:endParaRPr sz="800">
                        <a:latin typeface="Nunito"/>
                        <a:ea typeface="Nunito"/>
                        <a:cs typeface="Nunito"/>
                        <a:sym typeface="Nunito"/>
                      </a:endParaRPr>
                    </a:p>
                    <a:p>
                      <a:pPr indent="0" lvl="0" marL="0" rtl="0" algn="l">
                        <a:spcBef>
                          <a:spcPts val="0"/>
                        </a:spcBef>
                        <a:spcAft>
                          <a:spcPts val="0"/>
                        </a:spcAft>
                        <a:buNone/>
                      </a:pPr>
                      <a:r>
                        <a:rPr lang="en" sz="800">
                          <a:latin typeface="Nunito"/>
                          <a:ea typeface="Nunito"/>
                          <a:cs typeface="Nunito"/>
                          <a:sym typeface="Nunito"/>
                        </a:rPr>
                        <a:t>DSD, precip type</a:t>
                      </a:r>
                      <a:endParaRPr sz="800">
                        <a:latin typeface="Nunito"/>
                        <a:ea typeface="Nunito"/>
                        <a:cs typeface="Nunito"/>
                        <a:sym typeface="Nunito"/>
                      </a:endParaRPr>
                    </a:p>
                  </a:txBody>
                  <a:tcPr marT="91425" marB="91425" marR="91425" marL="91425"/>
                </a:tc>
              </a:tr>
              <a:tr h="261425">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Scanning X-band Radar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RJY</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Z, Zdiff, VDoppler, SW, etc.</a:t>
                      </a:r>
                      <a:endParaRPr sz="800">
                        <a:latin typeface="Nunito"/>
                        <a:ea typeface="Nunito"/>
                        <a:cs typeface="Nunito"/>
                        <a:sym typeface="Nunito"/>
                      </a:endParaRPr>
                    </a:p>
                  </a:txBody>
                  <a:tcPr marT="91425" marB="91425" marR="91425" marL="91425"/>
                </a:tc>
              </a:tr>
              <a:tr h="248750">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Snow Depth Stakes</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Nunito"/>
                          <a:ea typeface="Nunito"/>
                          <a:cs typeface="Nunito"/>
                          <a:sym typeface="Nunito"/>
                        </a:rPr>
                        <a:t>KPS, Remote Sites</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Snow depth, Tair, RH</a:t>
                      </a:r>
                      <a:endParaRPr sz="800">
                        <a:latin typeface="Nunito"/>
                        <a:ea typeface="Nunito"/>
                        <a:cs typeface="Nunito"/>
                        <a:sym typeface="Nunito"/>
                      </a:endParaRPr>
                    </a:p>
                  </a:txBody>
                  <a:tcPr marT="91425" marB="91425" marR="91425" marL="91425"/>
                </a:tc>
              </a:tr>
              <a:tr h="228125">
                <a:tc>
                  <a:txBody>
                    <a:bodyPr/>
                    <a:lstStyle/>
                    <a:p>
                      <a:pPr indent="0" lvl="0" marL="0" rtl="0" algn="l">
                        <a:spcBef>
                          <a:spcPts val="0"/>
                        </a:spcBef>
                        <a:spcAft>
                          <a:spcPts val="0"/>
                        </a:spcAft>
                        <a:buNone/>
                      </a:pPr>
                      <a:r>
                        <a:rPr b="1" lang="en" sz="800">
                          <a:latin typeface="Nunito"/>
                          <a:ea typeface="Nunito"/>
                          <a:cs typeface="Nunito"/>
                          <a:sym typeface="Nunito"/>
                        </a:rPr>
                        <a:t>Lower Atmosphere</a:t>
                      </a:r>
                      <a:endParaRPr b="1" sz="800">
                        <a:latin typeface="Nunito"/>
                        <a:ea typeface="Nunito"/>
                        <a:cs typeface="Nunito"/>
                        <a:sym typeface="Nunito"/>
                      </a:endParaRPr>
                    </a:p>
                  </a:txBody>
                  <a:tcPr marT="91425" marB="91425" marR="91425" marL="91425">
                    <a:solidFill>
                      <a:srgbClr val="F6B26B"/>
                    </a:solidFill>
                  </a:tcPr>
                </a:tc>
                <a:tc>
                  <a:txBody>
                    <a:bodyPr/>
                    <a:lstStyle/>
                    <a:p>
                      <a:pPr indent="0" lvl="0" marL="0" rtl="0" algn="l">
                        <a:spcBef>
                          <a:spcPts val="0"/>
                        </a:spcBef>
                        <a:spcAft>
                          <a:spcPts val="0"/>
                        </a:spcAft>
                        <a:buNone/>
                      </a:pPr>
                      <a:r>
                        <a:rPr lang="en" sz="800">
                          <a:latin typeface="Nunito"/>
                          <a:ea typeface="Nunito"/>
                          <a:cs typeface="Nunito"/>
                          <a:sym typeface="Nunito"/>
                        </a:rPr>
                        <a:t>ASSIST/AERI*</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RJY</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IR spectral radiance, atmos T, RH, LWP, PW</a:t>
                      </a:r>
                      <a:endParaRPr sz="800">
                        <a:latin typeface="Nunito"/>
                        <a:ea typeface="Nunito"/>
                        <a:cs typeface="Nunito"/>
                        <a:sym typeface="Nunito"/>
                      </a:endParaRPr>
                    </a:p>
                  </a:txBody>
                  <a:tcPr marT="91425" marB="91425" marR="91425" marL="91425"/>
                </a:tc>
              </a:tr>
              <a:tr h="226275">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Ceilometer*</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RJY</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Cloud base ht, cloud fraction</a:t>
                      </a:r>
                      <a:endParaRPr sz="800">
                        <a:latin typeface="Nunito"/>
                        <a:ea typeface="Nunito"/>
                        <a:cs typeface="Nunito"/>
                        <a:sym typeface="Nunito"/>
                      </a:endParaRPr>
                    </a:p>
                  </a:txBody>
                  <a:tcPr marT="91425" marB="91425" marR="91425" marL="91425"/>
                </a:tc>
              </a:tr>
              <a:tr h="239375">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Microwave Radiometer*</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RJY</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Tb, atmos T, RH, LWP, PW</a:t>
                      </a:r>
                      <a:endParaRPr sz="800">
                        <a:latin typeface="Nunito"/>
                        <a:ea typeface="Nunito"/>
                        <a:cs typeface="Nunito"/>
                        <a:sym typeface="Nunito"/>
                      </a:endParaRPr>
                    </a:p>
                  </a:txBody>
                  <a:tcPr marT="91425" marB="91425" marR="91425" marL="91425"/>
                </a:tc>
              </a:tr>
              <a:tr h="272650">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Sfc Met</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RJY, BCK, KPS, KPS-A, AYP</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Tair, RH, P, Wind speed/dir</a:t>
                      </a:r>
                      <a:endParaRPr sz="800">
                        <a:latin typeface="Nunito"/>
                        <a:ea typeface="Nunito"/>
                        <a:cs typeface="Nunito"/>
                        <a:sym typeface="Nunito"/>
                      </a:endParaRPr>
                    </a:p>
                  </a:txBody>
                  <a:tcPr marT="91425" marB="91425" marR="91425" marL="91425"/>
                </a:tc>
              </a:tr>
              <a:tr h="376100">
                <a:tc>
                  <a:txBody>
                    <a:bodyPr/>
                    <a:lstStyle/>
                    <a:p>
                      <a:pPr indent="0" lvl="0" marL="0" rtl="0" algn="l">
                        <a:spcBef>
                          <a:spcPts val="0"/>
                        </a:spcBef>
                        <a:spcAft>
                          <a:spcPts val="0"/>
                        </a:spcAft>
                        <a:buNone/>
                      </a:pPr>
                      <a:r>
                        <a:rPr b="1" lang="en" sz="800">
                          <a:latin typeface="Nunito"/>
                          <a:ea typeface="Nunito"/>
                          <a:cs typeface="Nunito"/>
                          <a:sym typeface="Nunito"/>
                        </a:rPr>
                        <a:t>Sfc Energy Budget</a:t>
                      </a:r>
                      <a:endParaRPr b="1" sz="800">
                        <a:latin typeface="Nunito"/>
                        <a:ea typeface="Nunito"/>
                        <a:cs typeface="Nunito"/>
                        <a:sym typeface="Nunito"/>
                      </a:endParaRPr>
                    </a:p>
                  </a:txBody>
                  <a:tcPr marT="91425" marB="91425" marR="91425" marL="91425">
                    <a:solidFill>
                      <a:srgbClr val="EA9999"/>
                    </a:solidFill>
                  </a:tcPr>
                </a:tc>
                <a:tc>
                  <a:txBody>
                    <a:bodyPr/>
                    <a:lstStyle/>
                    <a:p>
                      <a:pPr indent="0" lvl="0" marL="0" rtl="0" algn="l">
                        <a:spcBef>
                          <a:spcPts val="0"/>
                        </a:spcBef>
                        <a:spcAft>
                          <a:spcPts val="0"/>
                        </a:spcAft>
                        <a:buNone/>
                      </a:pPr>
                      <a:r>
                        <a:rPr lang="en" sz="800">
                          <a:latin typeface="Nunito"/>
                          <a:ea typeface="Nunito"/>
                          <a:cs typeface="Nunito"/>
                          <a:sym typeface="Nunito"/>
                        </a:rPr>
                        <a:t>Atmospheric Surface Flux Stations (ASFS)</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KPS-A, AYP</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r>
              <a:tr h="253475">
                <a:tc>
                  <a:txBody>
                    <a:bodyPr/>
                    <a:lstStyle/>
                    <a:p>
                      <a:pPr indent="0" lvl="0" marL="0" rtl="0" algn="l">
                        <a:spcBef>
                          <a:spcPts val="0"/>
                        </a:spcBef>
                        <a:spcAft>
                          <a:spcPts val="0"/>
                        </a:spcAft>
                        <a:buNone/>
                      </a:pPr>
                      <a:r>
                        <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Thermistor String</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AYP</a:t>
                      </a:r>
                      <a:endParaRPr sz="8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800">
                          <a:latin typeface="Nunito"/>
                          <a:ea typeface="Nunito"/>
                          <a:cs typeface="Nunito"/>
                          <a:sym typeface="Nunito"/>
                        </a:rPr>
                        <a:t>Snow profile temp</a:t>
                      </a:r>
                      <a:endParaRPr sz="800">
                        <a:latin typeface="Nunito"/>
                        <a:ea typeface="Nunito"/>
                        <a:cs typeface="Nunito"/>
                        <a:sym typeface="Nunito"/>
                      </a:endParaRPr>
                    </a:p>
                  </a:txBody>
                  <a:tcPr marT="91425" marB="91425" marR="91425" marL="91425"/>
                </a:tc>
              </a:tr>
            </a:tbl>
          </a:graphicData>
        </a:graphic>
      </p:graphicFrame>
      <p:sp>
        <p:nvSpPr>
          <p:cNvPr id="75" name="Google Shape;75;p16"/>
          <p:cNvSpPr txBox="1"/>
          <p:nvPr/>
        </p:nvSpPr>
        <p:spPr>
          <a:xfrm>
            <a:off x="7303950" y="271650"/>
            <a:ext cx="5508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AYP</a:t>
            </a:r>
            <a:endParaRPr b="1" sz="1000"/>
          </a:p>
        </p:txBody>
      </p:sp>
      <p:graphicFrame>
        <p:nvGraphicFramePr>
          <p:cNvPr id="76" name="Google Shape;76;p16"/>
          <p:cNvGraphicFramePr/>
          <p:nvPr/>
        </p:nvGraphicFramePr>
        <p:xfrm>
          <a:off x="5763225" y="2808125"/>
          <a:ext cx="3000000" cy="3000000"/>
        </p:xfrm>
        <a:graphic>
          <a:graphicData uri="http://schemas.openxmlformats.org/drawingml/2006/table">
            <a:tbl>
              <a:tblPr>
                <a:noFill/>
                <a:tableStyleId>{6BF9849B-2F70-44D8-A7CD-E1A8FB49DF72}</a:tableStyleId>
              </a:tblPr>
              <a:tblGrid>
                <a:gridCol w="619000"/>
                <a:gridCol w="571600"/>
                <a:gridCol w="841625"/>
                <a:gridCol w="1348550"/>
              </a:tblGrid>
              <a:tr h="193425">
                <a:tc>
                  <a:txBody>
                    <a:bodyPr/>
                    <a:lstStyle/>
                    <a:p>
                      <a:pPr indent="0" lvl="0" marL="0" rtl="0" algn="l">
                        <a:spcBef>
                          <a:spcPts val="0"/>
                        </a:spcBef>
                        <a:spcAft>
                          <a:spcPts val="0"/>
                        </a:spcAft>
                        <a:buNone/>
                      </a:pPr>
                      <a:r>
                        <a:rPr b="1" lang="en" sz="700">
                          <a:latin typeface="Nunito"/>
                          <a:ea typeface="Nunito"/>
                          <a:cs typeface="Nunito"/>
                          <a:sym typeface="Nunito"/>
                        </a:rPr>
                        <a:t>Surface</a:t>
                      </a:r>
                      <a:endParaRPr b="1" sz="700">
                        <a:latin typeface="Nunito"/>
                        <a:ea typeface="Nunito"/>
                        <a:cs typeface="Nunito"/>
                        <a:sym typeface="Nunito"/>
                      </a:endParaRPr>
                    </a:p>
                  </a:txBody>
                  <a:tcPr marT="91425" marB="91425" marR="91425" marL="91425">
                    <a:solidFill>
                      <a:srgbClr val="93C47D"/>
                    </a:solidFill>
                  </a:tcPr>
                </a:tc>
                <a:tc>
                  <a:txBody>
                    <a:bodyPr/>
                    <a:lstStyle/>
                    <a:p>
                      <a:pPr indent="0" lvl="0" marL="0" rtl="0" algn="l">
                        <a:spcBef>
                          <a:spcPts val="0"/>
                        </a:spcBef>
                        <a:spcAft>
                          <a:spcPts val="0"/>
                        </a:spcAft>
                        <a:buNone/>
                      </a:pPr>
                      <a:r>
                        <a:rPr lang="en" sz="700">
                          <a:latin typeface="Nunito"/>
                          <a:ea typeface="Nunito"/>
                          <a:cs typeface="Nunito"/>
                          <a:sym typeface="Nunito"/>
                        </a:rPr>
                        <a:t>S2 UAS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700">
                          <a:solidFill>
                            <a:schemeClr val="dk1"/>
                          </a:solidFill>
                          <a:latin typeface="Nunito"/>
                          <a:ea typeface="Nunito"/>
                          <a:cs typeface="Nunito"/>
                          <a:sym typeface="Nunito"/>
                        </a:rPr>
                        <a:t>KP, AYP surveys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Soil moisture, multispectral imagery, topography, NDVI, sfc cover, Tsfc</a:t>
                      </a:r>
                      <a:endParaRPr sz="700">
                        <a:latin typeface="Nunito"/>
                        <a:ea typeface="Nunito"/>
                        <a:cs typeface="Nunito"/>
                        <a:sym typeface="Nunito"/>
                      </a:endParaRPr>
                    </a:p>
                  </a:txBody>
                  <a:tcPr marT="91425" marB="91425" marR="91425" marL="91425"/>
                </a:tc>
              </a:tr>
              <a:tr h="187800">
                <a:tc>
                  <a:txBody>
                    <a:bodyPr/>
                    <a:lstStyle/>
                    <a:p>
                      <a:pPr indent="0" lvl="0" marL="0" rtl="0" algn="l">
                        <a:spcBef>
                          <a:spcPts val="0"/>
                        </a:spcBef>
                        <a:spcAft>
                          <a:spcPts val="0"/>
                        </a:spcAft>
                        <a:buNone/>
                      </a:pPr>
                      <a:r>
                        <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E2 UAS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700">
                          <a:solidFill>
                            <a:schemeClr val="dk1"/>
                          </a:solidFill>
                          <a:latin typeface="Nunito"/>
                          <a:ea typeface="Nunito"/>
                          <a:cs typeface="Nunito"/>
                          <a:sym typeface="Nunito"/>
                        </a:rPr>
                        <a:t>KP, AYP surveys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700">
                          <a:solidFill>
                            <a:schemeClr val="dk1"/>
                          </a:solidFill>
                          <a:latin typeface="Nunito"/>
                          <a:ea typeface="Nunito"/>
                          <a:cs typeface="Nunito"/>
                          <a:sym typeface="Nunito"/>
                        </a:rPr>
                        <a:t>Soil moisture, multispectral imagery, topography, NDVI, sfc cover, Tsfc</a:t>
                      </a:r>
                      <a:endParaRPr sz="700">
                        <a:latin typeface="Nunito"/>
                        <a:ea typeface="Nunito"/>
                        <a:cs typeface="Nunito"/>
                        <a:sym typeface="Nunito"/>
                      </a:endParaRPr>
                    </a:p>
                  </a:txBody>
                  <a:tcPr marT="91425" marB="91425" marR="91425" marL="91425"/>
                </a:tc>
              </a:tr>
              <a:tr h="221550">
                <a:tc>
                  <a:txBody>
                    <a:bodyPr/>
                    <a:lstStyle/>
                    <a:p>
                      <a:pPr indent="0" lvl="0" marL="0" rtl="0" algn="l">
                        <a:spcBef>
                          <a:spcPts val="0"/>
                        </a:spcBef>
                        <a:spcAft>
                          <a:spcPts val="0"/>
                        </a:spcAft>
                        <a:buNone/>
                      </a:pPr>
                      <a:r>
                        <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HeliX UAS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700">
                          <a:solidFill>
                            <a:schemeClr val="dk1"/>
                          </a:solidFill>
                          <a:latin typeface="Nunito"/>
                          <a:ea typeface="Nunito"/>
                          <a:cs typeface="Nunito"/>
                          <a:sym typeface="Nunito"/>
                        </a:rPr>
                        <a:t>KP, AYP surveys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Sfc Albedo, up-/down-welling irradiance, multispectral imagery, surface cover, Tsfc</a:t>
                      </a:r>
                      <a:endParaRPr sz="700">
                        <a:latin typeface="Nunito"/>
                        <a:ea typeface="Nunito"/>
                        <a:cs typeface="Nunito"/>
                        <a:sym typeface="Nunito"/>
                      </a:endParaRPr>
                    </a:p>
                  </a:txBody>
                  <a:tcPr marT="91425" marB="91425" marR="91425" marL="91425"/>
                </a:tc>
              </a:tr>
              <a:tr h="251750">
                <a:tc>
                  <a:txBody>
                    <a:bodyPr/>
                    <a:lstStyle/>
                    <a:p>
                      <a:pPr indent="0" lvl="0" marL="0" rtl="0" algn="l">
                        <a:spcBef>
                          <a:spcPts val="0"/>
                        </a:spcBef>
                        <a:spcAft>
                          <a:spcPts val="0"/>
                        </a:spcAft>
                        <a:buNone/>
                      </a:pPr>
                      <a:r>
                        <a:t/>
                      </a:r>
                      <a:endParaRPr sz="9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TDR Soil Probe</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KP, AYP surveys</a:t>
                      </a:r>
                      <a:endParaRPr sz="700">
                        <a:latin typeface="Nunito"/>
                        <a:ea typeface="Nunito"/>
                        <a:cs typeface="Nunito"/>
                        <a:sym typeface="Nunito"/>
                      </a:endParaRPr>
                    </a:p>
                  </a:txBody>
                  <a:tcPr marT="91425" marB="91425" marR="91425" marL="91425"/>
                </a:tc>
                <a:tc>
                  <a:txBody>
                    <a:bodyPr/>
                    <a:lstStyle/>
                    <a:p>
                      <a:pPr indent="0" lvl="0" marL="0" rtl="0" algn="l">
                        <a:spcBef>
                          <a:spcPts val="0"/>
                        </a:spcBef>
                        <a:spcAft>
                          <a:spcPts val="0"/>
                        </a:spcAft>
                        <a:buNone/>
                      </a:pPr>
                      <a:r>
                        <a:rPr lang="en" sz="700">
                          <a:latin typeface="Nunito"/>
                          <a:ea typeface="Nunito"/>
                          <a:cs typeface="Nunito"/>
                          <a:sym typeface="Nunito"/>
                        </a:rPr>
                        <a:t>Soil VWC, temp</a:t>
                      </a:r>
                      <a:endParaRPr sz="700">
                        <a:latin typeface="Nunito"/>
                        <a:ea typeface="Nunito"/>
                        <a:cs typeface="Nunito"/>
                        <a:sym typeface="Nunito"/>
                      </a:endParaRPr>
                    </a:p>
                  </a:txBody>
                  <a:tcPr marT="91425" marB="91425" marR="91425" marL="91425"/>
                </a:tc>
              </a:tr>
            </a:tbl>
          </a:graphicData>
        </a:graphic>
      </p:graphicFrame>
      <p:sp>
        <p:nvSpPr>
          <p:cNvPr id="77" name="Google Shape;77;p16"/>
          <p:cNvSpPr txBox="1"/>
          <p:nvPr/>
        </p:nvSpPr>
        <p:spPr>
          <a:xfrm>
            <a:off x="5716800" y="4813925"/>
            <a:ext cx="2810700" cy="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Nunito"/>
                <a:ea typeface="Nunito"/>
                <a:cs typeface="Nunito"/>
                <a:sym typeface="Nunito"/>
              </a:rPr>
              <a:t>*</a:t>
            </a:r>
            <a:r>
              <a:rPr i="1" lang="en" sz="800">
                <a:latin typeface="Nunito"/>
                <a:ea typeface="Nunito"/>
                <a:cs typeface="Nunito"/>
                <a:sym typeface="Nunito"/>
              </a:rPr>
              <a:t>Only from Sept 2021- Jan 2022</a:t>
            </a:r>
            <a:endParaRPr i="1" sz="800">
              <a:latin typeface="Nunito"/>
              <a:ea typeface="Nunito"/>
              <a:cs typeface="Nunito"/>
              <a:sym typeface="Nunito"/>
            </a:endParaRPr>
          </a:p>
        </p:txBody>
      </p:sp>
      <p:pic>
        <p:nvPicPr>
          <p:cNvPr id="78" name="Google Shape;78;p16"/>
          <p:cNvPicPr preferRelativeResize="0"/>
          <p:nvPr/>
        </p:nvPicPr>
        <p:blipFill rotWithShape="1">
          <a:blip r:embed="rId3">
            <a:alphaModFix/>
          </a:blip>
          <a:srcRect b="66056" l="0" r="0" t="0"/>
          <a:stretch/>
        </p:blipFill>
        <p:spPr>
          <a:xfrm>
            <a:off x="-55425" y="31120"/>
            <a:ext cx="7966899" cy="1667654"/>
          </a:xfrm>
          <a:prstGeom prst="rect">
            <a:avLst/>
          </a:prstGeom>
          <a:noFill/>
          <a:ln>
            <a:noFill/>
          </a:ln>
          <a:effectLst>
            <a:outerShdw blurRad="57150" rotWithShape="0" algn="bl" dir="5400000" dist="19050">
              <a:srgbClr val="000000">
                <a:alpha val="50000"/>
              </a:srgbClr>
            </a:outerShdw>
          </a:effectLst>
        </p:spPr>
      </p:pic>
      <p:pic>
        <p:nvPicPr>
          <p:cNvPr id="79" name="Google Shape;79;p16"/>
          <p:cNvPicPr preferRelativeResize="0"/>
          <p:nvPr/>
        </p:nvPicPr>
        <p:blipFill rotWithShape="1">
          <a:blip r:embed="rId4">
            <a:alphaModFix/>
          </a:blip>
          <a:srcRect b="33146" l="42450" r="30303" t="7194"/>
          <a:stretch/>
        </p:blipFill>
        <p:spPr>
          <a:xfrm>
            <a:off x="7188175" y="10075"/>
            <a:ext cx="1875425" cy="2769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7498300" y="2949225"/>
            <a:ext cx="1645701" cy="2194273"/>
          </a:xfrm>
          <a:prstGeom prst="rect">
            <a:avLst/>
          </a:prstGeom>
          <a:noFill/>
          <a:ln>
            <a:noFill/>
          </a:ln>
        </p:spPr>
      </p:pic>
      <p:pic>
        <p:nvPicPr>
          <p:cNvPr id="85" name="Google Shape;85;p17"/>
          <p:cNvPicPr preferRelativeResize="0"/>
          <p:nvPr/>
        </p:nvPicPr>
        <p:blipFill rotWithShape="1">
          <a:blip r:embed="rId4">
            <a:alphaModFix/>
          </a:blip>
          <a:srcRect b="21875" l="0" r="0" t="21875"/>
          <a:stretch/>
        </p:blipFill>
        <p:spPr>
          <a:xfrm>
            <a:off x="4204000" y="1985563"/>
            <a:ext cx="2420901" cy="1815680"/>
          </a:xfrm>
          <a:prstGeom prst="rect">
            <a:avLst/>
          </a:prstGeom>
          <a:noFill/>
          <a:ln>
            <a:noFill/>
          </a:ln>
        </p:spPr>
      </p:pic>
      <p:pic>
        <p:nvPicPr>
          <p:cNvPr id="86" name="Google Shape;86;p17"/>
          <p:cNvPicPr preferRelativeResize="0"/>
          <p:nvPr/>
        </p:nvPicPr>
        <p:blipFill>
          <a:blip r:embed="rId5">
            <a:alphaModFix/>
          </a:blip>
          <a:stretch>
            <a:fillRect/>
          </a:stretch>
        </p:blipFill>
        <p:spPr>
          <a:xfrm>
            <a:off x="1430275" y="-76200"/>
            <a:ext cx="2420900" cy="1815675"/>
          </a:xfrm>
          <a:prstGeom prst="rect">
            <a:avLst/>
          </a:prstGeom>
          <a:noFill/>
          <a:ln>
            <a:noFill/>
          </a:ln>
        </p:spPr>
      </p:pic>
      <p:pic>
        <p:nvPicPr>
          <p:cNvPr id="87" name="Google Shape;87;p17"/>
          <p:cNvPicPr preferRelativeResize="0"/>
          <p:nvPr/>
        </p:nvPicPr>
        <p:blipFill>
          <a:blip r:embed="rId6">
            <a:alphaModFix/>
          </a:blip>
          <a:stretch>
            <a:fillRect/>
          </a:stretch>
        </p:blipFill>
        <p:spPr>
          <a:xfrm>
            <a:off x="3130250" y="3801250"/>
            <a:ext cx="1789665" cy="1342249"/>
          </a:xfrm>
          <a:prstGeom prst="rect">
            <a:avLst/>
          </a:prstGeom>
          <a:noFill/>
          <a:ln>
            <a:noFill/>
          </a:ln>
        </p:spPr>
      </p:pic>
      <p:pic>
        <p:nvPicPr>
          <p:cNvPr id="88" name="Google Shape;88;p17"/>
          <p:cNvPicPr preferRelativeResize="0"/>
          <p:nvPr/>
        </p:nvPicPr>
        <p:blipFill rotWithShape="1">
          <a:blip r:embed="rId7">
            <a:alphaModFix/>
          </a:blip>
          <a:srcRect b="0" l="21875" r="21875" t="0"/>
          <a:stretch/>
        </p:blipFill>
        <p:spPr>
          <a:xfrm>
            <a:off x="4857876" y="3528400"/>
            <a:ext cx="1211346" cy="1615100"/>
          </a:xfrm>
          <a:prstGeom prst="rect">
            <a:avLst/>
          </a:prstGeom>
          <a:noFill/>
          <a:ln>
            <a:noFill/>
          </a:ln>
        </p:spPr>
      </p:pic>
      <p:sp>
        <p:nvSpPr>
          <p:cNvPr id="89" name="Google Shape;89;p17"/>
          <p:cNvSpPr txBox="1"/>
          <p:nvPr/>
        </p:nvSpPr>
        <p:spPr>
          <a:xfrm>
            <a:off x="48125" y="4413550"/>
            <a:ext cx="14847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1"/>
                </a:solidFill>
                <a:latin typeface="Nunito"/>
                <a:ea typeface="Nunito"/>
                <a:cs typeface="Nunito"/>
                <a:sym typeface="Nunito"/>
              </a:rPr>
              <a:t>Out Standing in Our Fields</a:t>
            </a:r>
            <a:endParaRPr b="1" sz="1600">
              <a:solidFill>
                <a:schemeClr val="accent1"/>
              </a:solidFill>
              <a:latin typeface="Nunito"/>
              <a:ea typeface="Nunito"/>
              <a:cs typeface="Nunito"/>
              <a:sym typeface="Nunito"/>
            </a:endParaRPr>
          </a:p>
        </p:txBody>
      </p:sp>
      <p:pic>
        <p:nvPicPr>
          <p:cNvPr id="90" name="Google Shape;90;p17"/>
          <p:cNvPicPr preferRelativeResize="0"/>
          <p:nvPr/>
        </p:nvPicPr>
        <p:blipFill>
          <a:blip r:embed="rId8">
            <a:alphaModFix/>
          </a:blip>
          <a:stretch>
            <a:fillRect/>
          </a:stretch>
        </p:blipFill>
        <p:spPr>
          <a:xfrm>
            <a:off x="2680750" y="1683676"/>
            <a:ext cx="1645701" cy="2194248"/>
          </a:xfrm>
          <a:prstGeom prst="rect">
            <a:avLst/>
          </a:prstGeom>
          <a:noFill/>
          <a:ln>
            <a:noFill/>
          </a:ln>
        </p:spPr>
      </p:pic>
      <p:pic>
        <p:nvPicPr>
          <p:cNvPr id="91" name="Google Shape;91;p17"/>
          <p:cNvPicPr preferRelativeResize="0"/>
          <p:nvPr/>
        </p:nvPicPr>
        <p:blipFill>
          <a:blip r:embed="rId9">
            <a:alphaModFix/>
          </a:blip>
          <a:stretch>
            <a:fillRect/>
          </a:stretch>
        </p:blipFill>
        <p:spPr>
          <a:xfrm>
            <a:off x="6461550" y="14450"/>
            <a:ext cx="2691825" cy="1615100"/>
          </a:xfrm>
          <a:prstGeom prst="rect">
            <a:avLst/>
          </a:prstGeom>
          <a:noFill/>
          <a:ln>
            <a:noFill/>
          </a:ln>
          <a:effectLst>
            <a:outerShdw blurRad="57150" rotWithShape="0" algn="bl" dir="5400000" dist="19050">
              <a:srgbClr val="000000">
                <a:alpha val="50000"/>
              </a:srgbClr>
            </a:outerShdw>
          </a:effectLst>
        </p:spPr>
      </p:pic>
      <p:pic>
        <p:nvPicPr>
          <p:cNvPr id="92" name="Google Shape;92;p17"/>
          <p:cNvPicPr preferRelativeResize="0"/>
          <p:nvPr/>
        </p:nvPicPr>
        <p:blipFill>
          <a:blip r:embed="rId10">
            <a:alphaModFix/>
          </a:blip>
          <a:stretch>
            <a:fillRect/>
          </a:stretch>
        </p:blipFill>
        <p:spPr>
          <a:xfrm>
            <a:off x="-4750" y="4125"/>
            <a:ext cx="1484701" cy="1979602"/>
          </a:xfrm>
          <a:prstGeom prst="rect">
            <a:avLst/>
          </a:prstGeom>
          <a:noFill/>
          <a:ln>
            <a:noFill/>
          </a:ln>
        </p:spPr>
      </p:pic>
      <p:pic>
        <p:nvPicPr>
          <p:cNvPr id="93" name="Google Shape;93;p17"/>
          <p:cNvPicPr preferRelativeResize="0"/>
          <p:nvPr/>
        </p:nvPicPr>
        <p:blipFill>
          <a:blip r:embed="rId11">
            <a:alphaModFix/>
          </a:blip>
          <a:stretch>
            <a:fillRect/>
          </a:stretch>
        </p:blipFill>
        <p:spPr>
          <a:xfrm>
            <a:off x="7498300" y="1229200"/>
            <a:ext cx="1645701" cy="2194284"/>
          </a:xfrm>
          <a:prstGeom prst="rect">
            <a:avLst/>
          </a:prstGeom>
          <a:noFill/>
          <a:ln>
            <a:noFill/>
          </a:ln>
        </p:spPr>
      </p:pic>
      <p:pic>
        <p:nvPicPr>
          <p:cNvPr id="94" name="Google Shape;94;p17"/>
          <p:cNvPicPr preferRelativeResize="0"/>
          <p:nvPr/>
        </p:nvPicPr>
        <p:blipFill>
          <a:blip r:embed="rId12">
            <a:alphaModFix/>
          </a:blip>
          <a:stretch>
            <a:fillRect/>
          </a:stretch>
        </p:blipFill>
        <p:spPr>
          <a:xfrm>
            <a:off x="1571675" y="3254026"/>
            <a:ext cx="1645701" cy="2194273"/>
          </a:xfrm>
          <a:prstGeom prst="rect">
            <a:avLst/>
          </a:prstGeom>
          <a:noFill/>
          <a:ln>
            <a:noFill/>
          </a:ln>
        </p:spPr>
      </p:pic>
      <p:pic>
        <p:nvPicPr>
          <p:cNvPr id="95" name="Google Shape;95;p17"/>
          <p:cNvPicPr preferRelativeResize="0"/>
          <p:nvPr/>
        </p:nvPicPr>
        <p:blipFill>
          <a:blip r:embed="rId13">
            <a:alphaModFix/>
          </a:blip>
          <a:stretch>
            <a:fillRect/>
          </a:stretch>
        </p:blipFill>
        <p:spPr>
          <a:xfrm>
            <a:off x="3606375" y="-73500"/>
            <a:ext cx="2893676" cy="2170249"/>
          </a:xfrm>
          <a:prstGeom prst="rect">
            <a:avLst/>
          </a:prstGeom>
          <a:noFill/>
          <a:ln>
            <a:noFill/>
          </a:ln>
        </p:spPr>
      </p:pic>
      <p:pic>
        <p:nvPicPr>
          <p:cNvPr id="96" name="Google Shape;96;p17"/>
          <p:cNvPicPr preferRelativeResize="0"/>
          <p:nvPr/>
        </p:nvPicPr>
        <p:blipFill>
          <a:blip r:embed="rId14">
            <a:alphaModFix/>
          </a:blip>
          <a:stretch>
            <a:fillRect/>
          </a:stretch>
        </p:blipFill>
        <p:spPr>
          <a:xfrm>
            <a:off x="1410000" y="1705742"/>
            <a:ext cx="1293777" cy="1725036"/>
          </a:xfrm>
          <a:prstGeom prst="rect">
            <a:avLst/>
          </a:prstGeom>
          <a:noFill/>
          <a:ln>
            <a:noFill/>
          </a:ln>
        </p:spPr>
      </p:pic>
      <p:pic>
        <p:nvPicPr>
          <p:cNvPr id="97" name="Google Shape;97;p17"/>
          <p:cNvPicPr preferRelativeResize="0"/>
          <p:nvPr/>
        </p:nvPicPr>
        <p:blipFill rotWithShape="1">
          <a:blip r:embed="rId15">
            <a:alphaModFix/>
          </a:blip>
          <a:srcRect b="0" l="0" r="0" t="0"/>
          <a:stretch/>
        </p:blipFill>
        <p:spPr>
          <a:xfrm>
            <a:off x="-28075" y="1968725"/>
            <a:ext cx="1789674" cy="2386243"/>
          </a:xfrm>
          <a:prstGeom prst="rect">
            <a:avLst/>
          </a:prstGeom>
          <a:noFill/>
          <a:ln>
            <a:noFill/>
          </a:ln>
        </p:spPr>
      </p:pic>
      <p:pic>
        <p:nvPicPr>
          <p:cNvPr id="98" name="Google Shape;98;p17"/>
          <p:cNvPicPr preferRelativeResize="0"/>
          <p:nvPr/>
        </p:nvPicPr>
        <p:blipFill>
          <a:blip r:embed="rId16">
            <a:alphaModFix/>
          </a:blip>
          <a:stretch>
            <a:fillRect/>
          </a:stretch>
        </p:blipFill>
        <p:spPr>
          <a:xfrm>
            <a:off x="5925305" y="1368700"/>
            <a:ext cx="1575974" cy="2101299"/>
          </a:xfrm>
          <a:prstGeom prst="rect">
            <a:avLst/>
          </a:prstGeom>
          <a:noFill/>
          <a:ln>
            <a:noFill/>
          </a:ln>
        </p:spPr>
      </p:pic>
      <p:pic>
        <p:nvPicPr>
          <p:cNvPr id="99" name="Google Shape;99;p17"/>
          <p:cNvPicPr preferRelativeResize="0"/>
          <p:nvPr/>
        </p:nvPicPr>
        <p:blipFill>
          <a:blip r:embed="rId17">
            <a:alphaModFix/>
          </a:blip>
          <a:stretch>
            <a:fillRect/>
          </a:stretch>
        </p:blipFill>
        <p:spPr>
          <a:xfrm>
            <a:off x="6039126" y="3251625"/>
            <a:ext cx="1484701" cy="19796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idx="4294967295" type="title"/>
          </p:nvPr>
        </p:nvSpPr>
        <p:spPr>
          <a:xfrm>
            <a:off x="76200" y="0"/>
            <a:ext cx="8499300" cy="771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600"/>
              <a:buFont typeface="Quattrocento Sans"/>
              <a:buNone/>
            </a:pPr>
            <a:r>
              <a:rPr b="1" lang="en">
                <a:solidFill>
                  <a:srgbClr val="104762"/>
                </a:solidFill>
                <a:latin typeface="Nunito"/>
                <a:ea typeface="Nunito"/>
                <a:cs typeface="Nunito"/>
                <a:sym typeface="Nunito"/>
              </a:rPr>
              <a:t>Snow-Level Radar &amp; Disdrometer</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profiling &amp; characterizing precipitation properties (KPS, BCK)</a:t>
            </a:r>
            <a:endParaRPr sz="1800"/>
          </a:p>
        </p:txBody>
      </p:sp>
      <p:pic>
        <p:nvPicPr>
          <p:cNvPr id="106" name="Google Shape;106;p18"/>
          <p:cNvPicPr preferRelativeResize="0"/>
          <p:nvPr/>
        </p:nvPicPr>
        <p:blipFill>
          <a:blip r:embed="rId3">
            <a:alphaModFix/>
          </a:blip>
          <a:stretch>
            <a:fillRect/>
          </a:stretch>
        </p:blipFill>
        <p:spPr>
          <a:xfrm>
            <a:off x="48525" y="998125"/>
            <a:ext cx="3970826" cy="2807498"/>
          </a:xfrm>
          <a:prstGeom prst="rect">
            <a:avLst/>
          </a:prstGeom>
          <a:noFill/>
          <a:ln>
            <a:noFill/>
          </a:ln>
          <a:effectLst>
            <a:outerShdw blurRad="57150" rotWithShape="0" algn="bl" dir="5400000" dist="19050">
              <a:schemeClr val="dk2">
                <a:alpha val="50000"/>
              </a:schemeClr>
            </a:outerShdw>
          </a:effectLst>
        </p:spPr>
      </p:pic>
      <p:sp>
        <p:nvSpPr>
          <p:cNvPr id="107" name="Google Shape;107;p18"/>
          <p:cNvSpPr txBox="1"/>
          <p:nvPr/>
        </p:nvSpPr>
        <p:spPr>
          <a:xfrm>
            <a:off x="5967319" y="1455544"/>
            <a:ext cx="3199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a:p>
        </p:txBody>
      </p:sp>
      <p:sp>
        <p:nvSpPr>
          <p:cNvPr id="108" name="Google Shape;108;p18"/>
          <p:cNvSpPr txBox="1"/>
          <p:nvPr/>
        </p:nvSpPr>
        <p:spPr>
          <a:xfrm>
            <a:off x="4060450" y="1034325"/>
            <a:ext cx="2501400" cy="2816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000">
                <a:latin typeface="Nunito"/>
                <a:ea typeface="Nunito"/>
                <a:cs typeface="Nunito"/>
                <a:sym typeface="Nunito"/>
              </a:rPr>
              <a:t>Snow-level Radar measures vertical profiles of:</a:t>
            </a:r>
            <a:endParaRPr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Radar reflectivity</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Doppler velocity</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Spectral width</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40 m vertical resolution from 40 m to 10 km</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32 s temporal resolution</a:t>
            </a:r>
            <a:endParaRPr i="1" sz="1000">
              <a:latin typeface="Nunito"/>
              <a:ea typeface="Nunito"/>
              <a:cs typeface="Nunito"/>
              <a:sym typeface="Nunito"/>
            </a:endParaRPr>
          </a:p>
          <a:p>
            <a:pPr indent="0" lvl="0" marL="0" rtl="0" algn="l">
              <a:spcBef>
                <a:spcPts val="0"/>
              </a:spcBef>
              <a:spcAft>
                <a:spcPts val="0"/>
              </a:spcAft>
              <a:buNone/>
            </a:pPr>
            <a:r>
              <a:t/>
            </a:r>
            <a:endParaRPr sz="1000">
              <a:latin typeface="Nunito"/>
              <a:ea typeface="Nunito"/>
              <a:cs typeface="Nunito"/>
              <a:sym typeface="Nunito"/>
            </a:endParaRPr>
          </a:p>
          <a:p>
            <a:pPr indent="0" lvl="0" marL="0" rtl="0" algn="l">
              <a:spcBef>
                <a:spcPts val="0"/>
              </a:spcBef>
              <a:spcAft>
                <a:spcPts val="0"/>
              </a:spcAft>
              <a:buNone/>
            </a:pPr>
            <a:r>
              <a:rPr lang="en" sz="1000">
                <a:latin typeface="Nunito"/>
                <a:ea typeface="Nunito"/>
                <a:cs typeface="Nunito"/>
                <a:sym typeface="Nunito"/>
              </a:rPr>
              <a:t>The Parisvel laser disdrometer measures 2-min values of:</a:t>
            </a:r>
            <a:endParaRPr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Drop-size distribution from 0.312 mm to 24.5 mm in 30 bins</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Precipitation rate</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Equivalent radar reflectivity</a:t>
            </a:r>
            <a:endParaRPr i="1" sz="1000">
              <a:latin typeface="Nunito"/>
              <a:ea typeface="Nunito"/>
              <a:cs typeface="Nunito"/>
              <a:sym typeface="Nunito"/>
            </a:endParaRPr>
          </a:p>
          <a:p>
            <a:pPr indent="-228600" lvl="0" marL="342900" rtl="0" algn="l">
              <a:spcBef>
                <a:spcPts val="0"/>
              </a:spcBef>
              <a:spcAft>
                <a:spcPts val="0"/>
              </a:spcAft>
              <a:buSzPts val="1000"/>
              <a:buFont typeface="Nunito"/>
              <a:buChar char="●"/>
            </a:pPr>
            <a:r>
              <a:rPr i="1" lang="en" sz="1000">
                <a:latin typeface="Nunito"/>
                <a:ea typeface="Nunito"/>
                <a:cs typeface="Nunito"/>
                <a:sym typeface="Nunito"/>
              </a:rPr>
              <a:t>Precipitation type (derived)</a:t>
            </a:r>
            <a:endParaRPr i="1" sz="1000">
              <a:latin typeface="Nunito"/>
              <a:ea typeface="Nunito"/>
              <a:cs typeface="Nunito"/>
              <a:sym typeface="Nunito"/>
            </a:endParaRPr>
          </a:p>
          <a:p>
            <a:pPr indent="0" lvl="0" marL="0" rtl="0" algn="l">
              <a:spcBef>
                <a:spcPts val="0"/>
              </a:spcBef>
              <a:spcAft>
                <a:spcPts val="0"/>
              </a:spcAft>
              <a:buNone/>
            </a:pPr>
            <a:r>
              <a:t/>
            </a:r>
            <a:endParaRPr b="1" sz="1400"/>
          </a:p>
        </p:txBody>
      </p:sp>
      <p:pic>
        <p:nvPicPr>
          <p:cNvPr id="109" name="Google Shape;109;p18"/>
          <p:cNvPicPr preferRelativeResize="0"/>
          <p:nvPr/>
        </p:nvPicPr>
        <p:blipFill>
          <a:blip r:embed="rId4">
            <a:alphaModFix/>
          </a:blip>
          <a:stretch>
            <a:fillRect/>
          </a:stretch>
        </p:blipFill>
        <p:spPr>
          <a:xfrm>
            <a:off x="150475" y="3610800"/>
            <a:ext cx="2261925" cy="1417774"/>
          </a:xfrm>
          <a:prstGeom prst="rect">
            <a:avLst/>
          </a:prstGeom>
          <a:noFill/>
          <a:ln>
            <a:noFill/>
          </a:ln>
          <a:effectLst>
            <a:outerShdw blurRad="57150" rotWithShape="0" algn="bl" dir="5400000" dist="19050">
              <a:srgbClr val="000000">
                <a:alpha val="50000"/>
              </a:srgbClr>
            </a:outerShdw>
          </a:effectLst>
        </p:spPr>
      </p:pic>
      <p:sp>
        <p:nvSpPr>
          <p:cNvPr id="110" name="Google Shape;110;p18"/>
          <p:cNvSpPr txBox="1"/>
          <p:nvPr/>
        </p:nvSpPr>
        <p:spPr>
          <a:xfrm>
            <a:off x="2747800" y="4274675"/>
            <a:ext cx="5126700" cy="754200"/>
          </a:xfrm>
          <a:prstGeom prst="rect">
            <a:avLst/>
          </a:prstGeom>
          <a:noFill/>
          <a:ln cap="flat" cmpd="sng" w="19050">
            <a:solidFill>
              <a:srgbClr val="FF99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000">
                <a:solidFill>
                  <a:schemeClr val="accent1"/>
                </a:solidFill>
                <a:latin typeface="Nunito"/>
                <a:ea typeface="Nunito"/>
                <a:cs typeface="Nunito"/>
                <a:sym typeface="Nunito"/>
              </a:rPr>
              <a:t>S-band FMCW </a:t>
            </a:r>
            <a:r>
              <a:rPr lang="en" sz="1000">
                <a:solidFill>
                  <a:schemeClr val="accent1"/>
                </a:solidFill>
                <a:latin typeface="Nunito"/>
                <a:ea typeface="Nunito"/>
                <a:cs typeface="Nunito"/>
                <a:sym typeface="Nunito"/>
              </a:rPr>
              <a:t>Radar, </a:t>
            </a:r>
            <a:r>
              <a:rPr lang="en" sz="1000">
                <a:solidFill>
                  <a:schemeClr val="accent1"/>
                </a:solidFill>
                <a:latin typeface="Nunito"/>
                <a:ea typeface="Nunito"/>
                <a:cs typeface="Nunito"/>
                <a:sym typeface="Nunito"/>
              </a:rPr>
              <a:t>Disdrometer &amp; Sfc Met data files, QL’s &amp; info available at: </a:t>
            </a:r>
            <a:endParaRPr sz="1000">
              <a:solidFill>
                <a:schemeClr val="accent1"/>
              </a:solidFill>
              <a:latin typeface="Nunito"/>
              <a:ea typeface="Nunito"/>
              <a:cs typeface="Nunito"/>
              <a:sym typeface="Nunito"/>
            </a:endParaRPr>
          </a:p>
          <a:p>
            <a:pPr indent="0" lvl="0" marL="0" rtl="0" algn="l">
              <a:spcBef>
                <a:spcPts val="0"/>
              </a:spcBef>
              <a:spcAft>
                <a:spcPts val="0"/>
              </a:spcAft>
              <a:buNone/>
            </a:pPr>
            <a:r>
              <a:rPr lang="en" sz="1000" u="sng">
                <a:solidFill>
                  <a:schemeClr val="hlink"/>
                </a:solidFill>
                <a:latin typeface="Nunito"/>
                <a:ea typeface="Nunito"/>
                <a:cs typeface="Nunito"/>
                <a:sym typeface="Nunito"/>
                <a:hlinkClick r:id="rId5"/>
              </a:rPr>
              <a:t>https://psl.noaa.gov/data/obs/data/</a:t>
            </a:r>
            <a:endParaRPr sz="1000">
              <a:solidFill>
                <a:schemeClr val="accent1"/>
              </a:solidFill>
              <a:latin typeface="Nunito"/>
              <a:ea typeface="Nunito"/>
              <a:cs typeface="Nunito"/>
              <a:sym typeface="Nunito"/>
            </a:endParaRPr>
          </a:p>
          <a:p>
            <a:pPr indent="0" lvl="0" marL="0" rtl="0" algn="l">
              <a:spcBef>
                <a:spcPts val="0"/>
              </a:spcBef>
              <a:spcAft>
                <a:spcPts val="0"/>
              </a:spcAft>
              <a:buNone/>
            </a:pPr>
            <a:r>
              <a:rPr lang="en" sz="1000" u="sng">
                <a:solidFill>
                  <a:schemeClr val="hlink"/>
                </a:solidFill>
                <a:latin typeface="Nunito"/>
                <a:ea typeface="Nunito"/>
                <a:cs typeface="Nunito"/>
                <a:sym typeface="Nunito"/>
                <a:hlinkClick r:id="rId6"/>
              </a:rPr>
              <a:t>https://psl.noaa.gov/data/obs/download/DownloadUsage.html</a:t>
            </a:r>
            <a:endParaRPr sz="1000">
              <a:solidFill>
                <a:schemeClr val="accent1"/>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 sz="1000">
                <a:solidFill>
                  <a:schemeClr val="accent1"/>
                </a:solidFill>
                <a:latin typeface="Nunito"/>
                <a:ea typeface="Nunito"/>
                <a:cs typeface="Nunito"/>
                <a:sym typeface="Nunito"/>
              </a:rPr>
              <a:t>POC: Allen.B.White@noaa.gov</a:t>
            </a:r>
            <a:endParaRPr sz="1000">
              <a:solidFill>
                <a:schemeClr val="accent1"/>
              </a:solidFill>
              <a:latin typeface="Nunito"/>
              <a:ea typeface="Nunito"/>
              <a:cs typeface="Nunito"/>
              <a:sym typeface="Nunito"/>
            </a:endParaRPr>
          </a:p>
        </p:txBody>
      </p:sp>
      <p:pic>
        <p:nvPicPr>
          <p:cNvPr id="111" name="Google Shape;111;p18"/>
          <p:cNvPicPr preferRelativeResize="0"/>
          <p:nvPr/>
        </p:nvPicPr>
        <p:blipFill>
          <a:blip r:embed="rId7">
            <a:alphaModFix/>
          </a:blip>
          <a:stretch>
            <a:fillRect/>
          </a:stretch>
        </p:blipFill>
        <p:spPr>
          <a:xfrm>
            <a:off x="5370825" y="542150"/>
            <a:ext cx="3665099" cy="3665099"/>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nvSpPr>
        <p:spPr>
          <a:xfrm>
            <a:off x="76200" y="0"/>
            <a:ext cx="9095400" cy="854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2800" u="none" cap="none" strike="noStrike">
                <a:solidFill>
                  <a:srgbClr val="104762"/>
                </a:solidFill>
                <a:latin typeface="Nunito"/>
                <a:ea typeface="Nunito"/>
                <a:cs typeface="Nunito"/>
                <a:sym typeface="Nunito"/>
              </a:rPr>
              <a:t>S</a:t>
            </a:r>
            <a:r>
              <a:rPr b="1" lang="en" sz="2800">
                <a:solidFill>
                  <a:srgbClr val="104762"/>
                </a:solidFill>
                <a:latin typeface="Nunito"/>
                <a:ea typeface="Nunito"/>
                <a:cs typeface="Nunito"/>
                <a:sym typeface="Nunito"/>
              </a:rPr>
              <a:t>canning</a:t>
            </a:r>
            <a:r>
              <a:rPr b="1" i="0" lang="en" sz="2800" u="none" cap="none" strike="noStrike">
                <a:solidFill>
                  <a:srgbClr val="104762"/>
                </a:solidFill>
                <a:latin typeface="Nunito"/>
                <a:ea typeface="Nunito"/>
                <a:cs typeface="Nunito"/>
                <a:sym typeface="Nunito"/>
              </a:rPr>
              <a:t> X-band Radar</a:t>
            </a:r>
            <a:r>
              <a:rPr i="0" lang="en" sz="3300" u="none" cap="none" strike="noStrike">
                <a:solidFill>
                  <a:srgbClr val="104762"/>
                </a:solidFill>
                <a:latin typeface="Nunito Light"/>
                <a:ea typeface="Nunito Light"/>
                <a:cs typeface="Nunito Light"/>
                <a:sym typeface="Nunito Light"/>
              </a:rPr>
              <a:t> </a:t>
            </a:r>
            <a:r>
              <a:rPr lang="en" sz="1800">
                <a:solidFill>
                  <a:srgbClr val="104762"/>
                </a:solidFill>
                <a:latin typeface="Nunito Light"/>
                <a:ea typeface="Nunito Light"/>
                <a:cs typeface="Nunito Light"/>
                <a:sym typeface="Nunito Light"/>
              </a:rPr>
              <a:t>mapping precipitation &amp; microphysical processes in the East River Valley &amp; surrounding terrain</a:t>
            </a:r>
            <a:r>
              <a:rPr i="0" lang="en" sz="1800" u="none" cap="none" strike="noStrike">
                <a:solidFill>
                  <a:srgbClr val="104762"/>
                </a:solidFill>
                <a:latin typeface="Nunito Light"/>
                <a:ea typeface="Nunito Light"/>
                <a:cs typeface="Nunito Light"/>
                <a:sym typeface="Nunito Light"/>
              </a:rPr>
              <a:t> (RJY)</a:t>
            </a:r>
            <a:endParaRPr i="0" sz="1800" u="none" cap="none" strike="noStrike">
              <a:solidFill>
                <a:srgbClr val="104762"/>
              </a:solidFill>
              <a:latin typeface="Nunito Light"/>
              <a:ea typeface="Nunito Light"/>
              <a:cs typeface="Nunito Light"/>
              <a:sym typeface="Nunito Light"/>
            </a:endParaRPr>
          </a:p>
        </p:txBody>
      </p:sp>
      <p:grpSp>
        <p:nvGrpSpPr>
          <p:cNvPr id="118" name="Google Shape;118;p19"/>
          <p:cNvGrpSpPr/>
          <p:nvPr/>
        </p:nvGrpSpPr>
        <p:grpSpPr>
          <a:xfrm>
            <a:off x="203133" y="1093711"/>
            <a:ext cx="3334548" cy="2149143"/>
            <a:chOff x="164676" y="1723843"/>
            <a:chExt cx="3055294" cy="1922998"/>
          </a:xfrm>
        </p:grpSpPr>
        <p:pic>
          <p:nvPicPr>
            <p:cNvPr id="119" name="Google Shape;119;p19"/>
            <p:cNvPicPr preferRelativeResize="0"/>
            <p:nvPr/>
          </p:nvPicPr>
          <p:blipFill rotWithShape="1">
            <a:blip r:embed="rId3">
              <a:alphaModFix/>
            </a:blip>
            <a:srcRect b="0" l="0" r="0" t="0"/>
            <a:stretch/>
          </p:blipFill>
          <p:spPr>
            <a:xfrm>
              <a:off x="1488825" y="1723843"/>
              <a:ext cx="1731145" cy="1922998"/>
            </a:xfrm>
            <a:prstGeom prst="rect">
              <a:avLst/>
            </a:prstGeom>
            <a:noFill/>
            <a:ln>
              <a:noFill/>
            </a:ln>
            <a:effectLst>
              <a:outerShdw blurRad="57150" rotWithShape="0" algn="bl" dir="5400000" dist="19050">
                <a:srgbClr val="000000">
                  <a:alpha val="50000"/>
                </a:srgbClr>
              </a:outerShdw>
            </a:effectLst>
          </p:spPr>
        </p:pic>
        <p:cxnSp>
          <p:nvCxnSpPr>
            <p:cNvPr id="120" name="Google Shape;120;p19"/>
            <p:cNvCxnSpPr/>
            <p:nvPr/>
          </p:nvCxnSpPr>
          <p:spPr>
            <a:xfrm>
              <a:off x="1060170" y="2651512"/>
              <a:ext cx="1400400" cy="664500"/>
            </a:xfrm>
            <a:prstGeom prst="straightConnector1">
              <a:avLst/>
            </a:prstGeom>
            <a:noFill/>
            <a:ln cap="flat" cmpd="sng" w="38100">
              <a:solidFill>
                <a:schemeClr val="dk1"/>
              </a:solidFill>
              <a:prstDash val="solid"/>
              <a:round/>
              <a:headEnd len="sm" w="sm" type="none"/>
              <a:tailEnd len="med" w="med" type="triangle"/>
            </a:ln>
            <a:effectLst>
              <a:outerShdw blurRad="57150" rotWithShape="0" algn="bl" dir="5400000" dist="19050">
                <a:srgbClr val="000000">
                  <a:alpha val="50000"/>
                </a:srgbClr>
              </a:outerShdw>
            </a:effectLst>
          </p:spPr>
        </p:cxnSp>
        <p:pic>
          <p:nvPicPr>
            <p:cNvPr id="121" name="Google Shape;121;p19"/>
            <p:cNvPicPr preferRelativeResize="0"/>
            <p:nvPr/>
          </p:nvPicPr>
          <p:blipFill rotWithShape="1">
            <a:blip r:embed="rId4">
              <a:alphaModFix/>
            </a:blip>
            <a:srcRect b="0" l="0" r="0" t="0"/>
            <a:stretch/>
          </p:blipFill>
          <p:spPr>
            <a:xfrm>
              <a:off x="164676" y="2004069"/>
              <a:ext cx="1104502" cy="1104514"/>
            </a:xfrm>
            <a:prstGeom prst="rect">
              <a:avLst/>
            </a:prstGeom>
            <a:noFill/>
            <a:ln>
              <a:noFill/>
            </a:ln>
            <a:effectLst>
              <a:outerShdw blurRad="57150" rotWithShape="0" algn="bl" dir="5400000" dist="19050">
                <a:srgbClr val="000000">
                  <a:alpha val="50000"/>
                </a:srgbClr>
              </a:outerShdw>
            </a:effectLst>
          </p:spPr>
        </p:pic>
      </p:grpSp>
      <p:pic>
        <p:nvPicPr>
          <p:cNvPr id="122" name="Google Shape;122;p19"/>
          <p:cNvPicPr preferRelativeResize="0"/>
          <p:nvPr/>
        </p:nvPicPr>
        <p:blipFill rotWithShape="1">
          <a:blip r:embed="rId5">
            <a:alphaModFix/>
          </a:blip>
          <a:srcRect b="0" l="0" r="0" t="0"/>
          <a:stretch/>
        </p:blipFill>
        <p:spPr>
          <a:xfrm>
            <a:off x="33725" y="2745175"/>
            <a:ext cx="1557100" cy="1564575"/>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123" name="Google Shape;123;p19"/>
          <p:cNvSpPr txBox="1"/>
          <p:nvPr/>
        </p:nvSpPr>
        <p:spPr>
          <a:xfrm>
            <a:off x="4091838" y="4794775"/>
            <a:ext cx="4464300" cy="292500"/>
          </a:xfrm>
          <a:prstGeom prst="rect">
            <a:avLst/>
          </a:prstGeom>
          <a:noFill/>
          <a:ln cap="flat" cmpd="sng" w="19050">
            <a:solidFill>
              <a:srgbClr val="FF99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000">
                <a:solidFill>
                  <a:schemeClr val="accent1"/>
                </a:solidFill>
                <a:latin typeface="Nunito"/>
                <a:ea typeface="Nunito"/>
                <a:cs typeface="Nunito"/>
                <a:sym typeface="Nunito"/>
              </a:rPr>
              <a:t>Scanning X-band radar data available at: </a:t>
            </a:r>
            <a:r>
              <a:rPr lang="en" sz="1000" u="sng">
                <a:solidFill>
                  <a:schemeClr val="hlink"/>
                </a:solidFill>
                <a:latin typeface="Nunito"/>
                <a:ea typeface="Nunito"/>
                <a:cs typeface="Nunito"/>
                <a:sym typeface="Nunito"/>
                <a:hlinkClick r:id="rId6"/>
              </a:rPr>
              <a:t>https://psl.noaa.gov/data/obs/data/</a:t>
            </a:r>
            <a:endParaRPr sz="1000">
              <a:solidFill>
                <a:schemeClr val="accent1"/>
              </a:solidFill>
              <a:latin typeface="Nunito"/>
              <a:ea typeface="Nunito"/>
              <a:cs typeface="Nunito"/>
              <a:sym typeface="Nunito"/>
            </a:endParaRPr>
          </a:p>
        </p:txBody>
      </p:sp>
      <p:pic>
        <p:nvPicPr>
          <p:cNvPr id="124" name="Google Shape;124;p19"/>
          <p:cNvPicPr preferRelativeResize="0"/>
          <p:nvPr/>
        </p:nvPicPr>
        <p:blipFill rotWithShape="1">
          <a:blip r:embed="rId7">
            <a:alphaModFix/>
          </a:blip>
          <a:srcRect b="0" l="0" r="49545" t="0"/>
          <a:stretch/>
        </p:blipFill>
        <p:spPr>
          <a:xfrm>
            <a:off x="1514625" y="3080875"/>
            <a:ext cx="1801949" cy="2015351"/>
          </a:xfrm>
          <a:prstGeom prst="rect">
            <a:avLst/>
          </a:prstGeom>
          <a:noFill/>
          <a:ln>
            <a:noFill/>
          </a:ln>
          <a:effectLst>
            <a:outerShdw blurRad="57150" rotWithShape="0" algn="bl" dir="5400000" dist="19050">
              <a:srgbClr val="000000">
                <a:alpha val="50000"/>
              </a:srgbClr>
            </a:outerShdw>
          </a:effectLst>
        </p:spPr>
      </p:pic>
      <p:pic>
        <p:nvPicPr>
          <p:cNvPr id="125" name="Google Shape;125;p19"/>
          <p:cNvPicPr preferRelativeResize="0"/>
          <p:nvPr/>
        </p:nvPicPr>
        <p:blipFill rotWithShape="1">
          <a:blip r:embed="rId8">
            <a:alphaModFix/>
          </a:blip>
          <a:srcRect b="47314" l="50367" r="0" t="11112"/>
          <a:stretch/>
        </p:blipFill>
        <p:spPr>
          <a:xfrm>
            <a:off x="2978700" y="3456800"/>
            <a:ext cx="2580801" cy="1208925"/>
          </a:xfrm>
          <a:prstGeom prst="rect">
            <a:avLst/>
          </a:prstGeom>
          <a:noFill/>
          <a:ln>
            <a:noFill/>
          </a:ln>
        </p:spPr>
      </p:pic>
      <p:sp>
        <p:nvSpPr>
          <p:cNvPr id="126" name="Google Shape;126;p19"/>
          <p:cNvSpPr txBox="1"/>
          <p:nvPr/>
        </p:nvSpPr>
        <p:spPr>
          <a:xfrm>
            <a:off x="152400" y="930300"/>
            <a:ext cx="1379700" cy="4389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900"/>
              <a:t>PPI’s every ~5 min at elevations (2, 12, 2) </a:t>
            </a:r>
            <a:endParaRPr sz="900"/>
          </a:p>
        </p:txBody>
      </p:sp>
      <p:grpSp>
        <p:nvGrpSpPr>
          <p:cNvPr id="127" name="Google Shape;127;p19"/>
          <p:cNvGrpSpPr/>
          <p:nvPr/>
        </p:nvGrpSpPr>
        <p:grpSpPr>
          <a:xfrm>
            <a:off x="2166858" y="489225"/>
            <a:ext cx="6816593" cy="4212276"/>
            <a:chOff x="2166858" y="489225"/>
            <a:chExt cx="6816593" cy="4212276"/>
          </a:xfrm>
        </p:grpSpPr>
        <p:pic>
          <p:nvPicPr>
            <p:cNvPr id="128" name="Google Shape;128;p19"/>
            <p:cNvPicPr preferRelativeResize="0"/>
            <p:nvPr/>
          </p:nvPicPr>
          <p:blipFill rotWithShape="1">
            <a:blip r:embed="rId8">
              <a:alphaModFix/>
            </a:blip>
            <a:srcRect b="0" l="0" r="50367" t="11111"/>
            <a:stretch/>
          </p:blipFill>
          <p:spPr>
            <a:xfrm>
              <a:off x="6402650" y="489225"/>
              <a:ext cx="2580801" cy="2584876"/>
            </a:xfrm>
            <a:prstGeom prst="rect">
              <a:avLst/>
            </a:prstGeom>
            <a:noFill/>
            <a:ln>
              <a:noFill/>
            </a:ln>
            <a:effectLst>
              <a:outerShdw blurRad="57150" rotWithShape="0" algn="bl" dir="5400000" dist="19050">
                <a:srgbClr val="000000">
                  <a:alpha val="50000"/>
                </a:srgbClr>
              </a:outerShdw>
            </a:effectLst>
          </p:spPr>
        </p:pic>
        <p:sp>
          <p:nvSpPr>
            <p:cNvPr id="129" name="Google Shape;129;p19"/>
            <p:cNvSpPr txBox="1"/>
            <p:nvPr/>
          </p:nvSpPr>
          <p:spPr>
            <a:xfrm>
              <a:off x="4839950" y="981525"/>
              <a:ext cx="1470900" cy="7695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t>RH</a:t>
              </a:r>
              <a:r>
                <a:rPr lang="en" sz="900"/>
                <a:t>I’s every ~5 min along azimuths: </a:t>
              </a:r>
              <a:endParaRPr sz="900"/>
            </a:p>
            <a:p>
              <a:pPr indent="0" lvl="0" marL="0" rtl="0" algn="l">
                <a:spcBef>
                  <a:spcPts val="0"/>
                </a:spcBef>
                <a:spcAft>
                  <a:spcPts val="0"/>
                </a:spcAft>
                <a:buNone/>
              </a:pPr>
              <a:r>
                <a:rPr lang="en" sz="900"/>
                <a:t>N Sector (332, 352, 2)</a:t>
              </a:r>
              <a:endParaRPr sz="900"/>
            </a:p>
            <a:p>
              <a:pPr indent="0" lvl="0" marL="0" rtl="0" algn="l">
                <a:spcBef>
                  <a:spcPts val="0"/>
                </a:spcBef>
                <a:spcAft>
                  <a:spcPts val="0"/>
                </a:spcAft>
                <a:buNone/>
              </a:pPr>
              <a:r>
                <a:rPr lang="en" sz="900"/>
                <a:t>S Sector (175, 185, 1) </a:t>
              </a:r>
              <a:endParaRPr sz="900"/>
            </a:p>
          </p:txBody>
        </p:sp>
        <p:grpSp>
          <p:nvGrpSpPr>
            <p:cNvPr id="130" name="Google Shape;130;p19"/>
            <p:cNvGrpSpPr/>
            <p:nvPr/>
          </p:nvGrpSpPr>
          <p:grpSpPr>
            <a:xfrm>
              <a:off x="2166858" y="2293575"/>
              <a:ext cx="5259497" cy="2407926"/>
              <a:chOff x="2166858" y="2293575"/>
              <a:chExt cx="5259497" cy="2407926"/>
            </a:xfrm>
          </p:grpSpPr>
          <p:pic>
            <p:nvPicPr>
              <p:cNvPr id="131" name="Google Shape;131;p19"/>
              <p:cNvPicPr preferRelativeResize="0"/>
              <p:nvPr/>
            </p:nvPicPr>
            <p:blipFill rotWithShape="1">
              <a:blip r:embed="rId7">
                <a:alphaModFix/>
              </a:blip>
              <a:srcRect b="0" l="50174" r="0" t="0"/>
              <a:stretch/>
            </p:blipFill>
            <p:spPr>
              <a:xfrm>
                <a:off x="5300231" y="2293575"/>
                <a:ext cx="2126124" cy="2407926"/>
              </a:xfrm>
              <a:prstGeom prst="rect">
                <a:avLst/>
              </a:prstGeom>
              <a:noFill/>
              <a:ln>
                <a:noFill/>
              </a:ln>
              <a:effectLst>
                <a:outerShdw blurRad="57150" rotWithShape="0" algn="bl" dir="5400000" dist="19050">
                  <a:srgbClr val="000000">
                    <a:alpha val="50000"/>
                  </a:srgbClr>
                </a:outerShdw>
              </a:effectLst>
            </p:spPr>
          </p:pic>
          <p:sp>
            <p:nvSpPr>
              <p:cNvPr id="132" name="Google Shape;132;p19"/>
              <p:cNvSpPr/>
              <p:nvPr/>
            </p:nvSpPr>
            <p:spPr>
              <a:xfrm>
                <a:off x="2245458" y="3734375"/>
                <a:ext cx="78600" cy="882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2166858" y="3527000"/>
                <a:ext cx="78600" cy="882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IMG_0608.JPG" id="138" name="Google Shape;138;p20"/>
          <p:cNvPicPr preferRelativeResize="0"/>
          <p:nvPr/>
        </p:nvPicPr>
        <p:blipFill rotWithShape="1">
          <a:blip r:embed="rId3">
            <a:alphaModFix/>
          </a:blip>
          <a:srcRect b="0" l="0" r="0" t="0"/>
          <a:stretch/>
        </p:blipFill>
        <p:spPr>
          <a:xfrm>
            <a:off x="159480" y="2735181"/>
            <a:ext cx="3508912" cy="1973765"/>
          </a:xfrm>
          <a:prstGeom prst="rect">
            <a:avLst/>
          </a:prstGeom>
          <a:noFill/>
          <a:ln cap="flat" cmpd="sng" w="9525">
            <a:solidFill>
              <a:srgbClr val="000000"/>
            </a:solidFill>
            <a:prstDash val="solid"/>
            <a:miter lim="400000"/>
            <a:headEnd len="sm" w="sm" type="none"/>
            <a:tailEnd len="sm" w="sm" type="none"/>
          </a:ln>
          <a:effectLst>
            <a:outerShdw blurRad="57150" rotWithShape="0" algn="bl" dir="5400000" dist="19050">
              <a:srgbClr val="000000">
                <a:alpha val="50000"/>
              </a:srgbClr>
            </a:outerShdw>
          </a:effectLst>
        </p:spPr>
      </p:pic>
      <p:pic>
        <p:nvPicPr>
          <p:cNvPr descr="IMG_5123.jpeg" id="139" name="Google Shape;139;p20"/>
          <p:cNvPicPr preferRelativeResize="0"/>
          <p:nvPr/>
        </p:nvPicPr>
        <p:blipFill rotWithShape="1">
          <a:blip r:embed="rId4">
            <a:alphaModFix/>
          </a:blip>
          <a:srcRect b="38312" l="21693" r="21693" t="23026"/>
          <a:stretch/>
        </p:blipFill>
        <p:spPr>
          <a:xfrm>
            <a:off x="159488" y="914750"/>
            <a:ext cx="3508890" cy="1797156"/>
          </a:xfrm>
          <a:prstGeom prst="rect">
            <a:avLst/>
          </a:prstGeom>
          <a:noFill/>
          <a:ln cap="flat" cmpd="sng" w="9525">
            <a:solidFill>
              <a:srgbClr val="000000"/>
            </a:solidFill>
            <a:prstDash val="solid"/>
            <a:miter lim="400000"/>
            <a:headEnd len="sm" w="sm" type="none"/>
            <a:tailEnd len="sm" w="sm" type="none"/>
          </a:ln>
          <a:effectLst>
            <a:outerShdw blurRad="57150" rotWithShape="0" algn="bl" dir="5400000" dist="19050">
              <a:srgbClr val="000000">
                <a:alpha val="50000"/>
              </a:srgbClr>
            </a:outerShdw>
          </a:effectLst>
        </p:spPr>
      </p:pic>
      <p:sp>
        <p:nvSpPr>
          <p:cNvPr id="140" name="Google Shape;140;p20"/>
          <p:cNvSpPr txBox="1"/>
          <p:nvPr/>
        </p:nvSpPr>
        <p:spPr>
          <a:xfrm>
            <a:off x="76198" y="0"/>
            <a:ext cx="8649300" cy="666600"/>
          </a:xfrm>
          <a:prstGeom prst="rect">
            <a:avLst/>
          </a:prstGeom>
          <a:noFill/>
          <a:ln>
            <a:noFill/>
          </a:ln>
        </p:spPr>
        <p:txBody>
          <a:bodyPr anchorCtr="0" anchor="ctr" bIns="19050" lIns="19050" spcFirstLastPara="1" rIns="19050" wrap="square" tIns="19050">
            <a:spAutoFit/>
          </a:bodyPr>
          <a:lstStyle/>
          <a:p>
            <a:pPr indent="0" lvl="0" marL="0" marR="0" rtl="0" algn="l">
              <a:lnSpc>
                <a:spcPct val="80000"/>
              </a:lnSpc>
              <a:spcBef>
                <a:spcPts val="0"/>
              </a:spcBef>
              <a:spcAft>
                <a:spcPts val="0"/>
              </a:spcAft>
              <a:buClr>
                <a:srgbClr val="000000"/>
              </a:buClr>
              <a:buSzPts val="3900"/>
              <a:buFont typeface="Helvetica Neue"/>
              <a:buNone/>
            </a:pPr>
            <a:r>
              <a:rPr b="1" lang="en" sz="2800">
                <a:solidFill>
                  <a:srgbClr val="104762"/>
                </a:solidFill>
                <a:latin typeface="Nunito"/>
                <a:ea typeface="Nunito"/>
                <a:cs typeface="Nunito"/>
                <a:sym typeface="Nunito"/>
              </a:rPr>
              <a:t>Snow Stakes</a:t>
            </a:r>
            <a:r>
              <a:rPr b="1" lang="en" sz="3300">
                <a:solidFill>
                  <a:srgbClr val="104762"/>
                </a:solidFill>
                <a:latin typeface="Nunito"/>
                <a:ea typeface="Nunito"/>
                <a:cs typeface="Nunito"/>
                <a:sym typeface="Nunito"/>
              </a:rPr>
              <a:t> </a:t>
            </a:r>
            <a:r>
              <a:rPr lang="en" sz="1800">
                <a:solidFill>
                  <a:srgbClr val="104762"/>
                </a:solidFill>
                <a:latin typeface="Nunito"/>
                <a:ea typeface="Nunito"/>
                <a:cs typeface="Nunito"/>
                <a:sym typeface="Nunito"/>
              </a:rPr>
              <a:t>capturing snow depth, T/RH in the greater Gothic Valley area (KPS + 5 remote locations)</a:t>
            </a:r>
            <a:endParaRPr sz="500">
              <a:latin typeface="Nunito"/>
              <a:ea typeface="Nunito"/>
              <a:cs typeface="Nunito"/>
              <a:sym typeface="Nunito"/>
            </a:endParaRPr>
          </a:p>
        </p:txBody>
      </p:sp>
      <p:sp>
        <p:nvSpPr>
          <p:cNvPr id="141" name="Google Shape;141;p20"/>
          <p:cNvSpPr txBox="1"/>
          <p:nvPr/>
        </p:nvSpPr>
        <p:spPr>
          <a:xfrm>
            <a:off x="3844350" y="4172250"/>
            <a:ext cx="5241600" cy="879000"/>
          </a:xfrm>
          <a:prstGeom prst="rect">
            <a:avLst/>
          </a:prstGeom>
          <a:noFill/>
          <a:ln cap="flat" cmpd="sng" w="19050">
            <a:solidFill>
              <a:srgbClr val="FF9900"/>
            </a:solidFill>
            <a:prstDash val="solid"/>
            <a:round/>
            <a:headEnd len="sm" w="sm" type="none"/>
            <a:tailEnd len="sm" w="sm" type="none"/>
          </a:ln>
        </p:spPr>
        <p:txBody>
          <a:bodyPr anchorCtr="0" anchor="t" bIns="19050" lIns="19050" spcFirstLastPara="1" rIns="19050" wrap="square" tIns="19050">
            <a:noAutofit/>
          </a:bodyPr>
          <a:lstStyle/>
          <a:p>
            <a:pPr indent="0" lvl="0" marL="342900" marR="0" rtl="0" algn="l">
              <a:lnSpc>
                <a:spcPct val="90000"/>
              </a:lnSpc>
              <a:spcBef>
                <a:spcPts val="0"/>
              </a:spcBef>
              <a:spcAft>
                <a:spcPts val="0"/>
              </a:spcAft>
              <a:buNone/>
            </a:pPr>
            <a:r>
              <a:rPr b="1" i="0" lang="en" sz="1200" u="none" cap="none" strike="noStrike">
                <a:solidFill>
                  <a:srgbClr val="000000"/>
                </a:solidFill>
                <a:latin typeface="Nunito"/>
                <a:ea typeface="Nunito"/>
                <a:cs typeface="Nunito"/>
                <a:sym typeface="Nunito"/>
              </a:rPr>
              <a:t>6 sites: </a:t>
            </a:r>
            <a:r>
              <a:rPr lang="en" sz="1200">
                <a:solidFill>
                  <a:schemeClr val="dk1"/>
                </a:solidFill>
                <a:latin typeface="Nunito"/>
                <a:ea typeface="Nunito"/>
                <a:cs typeface="Nunito"/>
                <a:sym typeface="Nunito"/>
              </a:rPr>
              <a:t>5 </a:t>
            </a:r>
            <a:r>
              <a:rPr i="1" lang="en" sz="1200">
                <a:solidFill>
                  <a:schemeClr val="dk1"/>
                </a:solidFill>
                <a:latin typeface="Nunito"/>
                <a:ea typeface="Nunito"/>
                <a:cs typeface="Nunito"/>
                <a:sym typeface="Nunito"/>
              </a:rPr>
              <a:t>remote</a:t>
            </a:r>
            <a:r>
              <a:rPr lang="en" sz="1200">
                <a:solidFill>
                  <a:schemeClr val="dk1"/>
                </a:solidFill>
                <a:latin typeface="Nunito"/>
                <a:ea typeface="Nunito"/>
                <a:cs typeface="Nunito"/>
                <a:sym typeface="Nunito"/>
              </a:rPr>
              <a:t> </a:t>
            </a:r>
            <a:r>
              <a:rPr b="1" lang="en" sz="1200">
                <a:solidFill>
                  <a:schemeClr val="dk1"/>
                </a:solidFill>
                <a:latin typeface="Nunito"/>
                <a:ea typeface="Nunito"/>
                <a:cs typeface="Nunito"/>
                <a:sym typeface="Nunito"/>
              </a:rPr>
              <a:t>snow depth</a:t>
            </a:r>
            <a:r>
              <a:rPr lang="en" sz="1200">
                <a:solidFill>
                  <a:schemeClr val="dk1"/>
                </a:solidFill>
                <a:latin typeface="Nunito"/>
                <a:ea typeface="Nunito"/>
                <a:cs typeface="Nunito"/>
                <a:sym typeface="Nunito"/>
              </a:rPr>
              <a:t> and</a:t>
            </a:r>
            <a:r>
              <a:rPr b="1" lang="en" sz="1200">
                <a:solidFill>
                  <a:schemeClr val="dk1"/>
                </a:solidFill>
                <a:latin typeface="Nunito"/>
                <a:ea typeface="Nunito"/>
                <a:cs typeface="Nunito"/>
                <a:sym typeface="Nunito"/>
              </a:rPr>
              <a:t> temperature/RH </a:t>
            </a:r>
            <a:r>
              <a:rPr lang="en" sz="1200">
                <a:solidFill>
                  <a:schemeClr val="dk1"/>
                </a:solidFill>
                <a:latin typeface="Nunito"/>
                <a:ea typeface="Nunito"/>
                <a:cs typeface="Nunito"/>
                <a:sym typeface="Nunito"/>
              </a:rPr>
              <a:t>locations + KPS</a:t>
            </a:r>
            <a:endParaRPr sz="1200">
              <a:latin typeface="Nunito"/>
              <a:ea typeface="Nunito"/>
              <a:cs typeface="Nunito"/>
              <a:sym typeface="Nunito"/>
            </a:endParaRPr>
          </a:p>
          <a:p>
            <a:pPr indent="0" lvl="0" marL="342900" marR="0" rtl="0" algn="l">
              <a:lnSpc>
                <a:spcPct val="90000"/>
              </a:lnSpc>
              <a:spcBef>
                <a:spcPts val="700"/>
              </a:spcBef>
              <a:spcAft>
                <a:spcPts val="0"/>
              </a:spcAft>
              <a:buNone/>
            </a:pPr>
            <a:r>
              <a:rPr i="0" lang="en" sz="1200" u="none" cap="none" strike="noStrike">
                <a:solidFill>
                  <a:srgbClr val="000000"/>
                </a:solidFill>
                <a:latin typeface="Nunito"/>
                <a:ea typeface="Nunito"/>
                <a:cs typeface="Nunito"/>
                <a:sym typeface="Nunito"/>
              </a:rPr>
              <a:t>Derived cold air pool and surface lapse rates from surface temp observation</a:t>
            </a:r>
            <a:r>
              <a:rPr lang="en" sz="1200">
                <a:latin typeface="Nunito"/>
                <a:ea typeface="Nunito"/>
                <a:cs typeface="Nunito"/>
                <a:sym typeface="Nunito"/>
              </a:rPr>
              <a:t>s</a:t>
            </a:r>
            <a:endParaRPr i="0" sz="1200" u="none" cap="none" strike="noStrike">
              <a:solidFill>
                <a:srgbClr val="000000"/>
              </a:solidFill>
              <a:latin typeface="Nunito"/>
              <a:ea typeface="Nunito"/>
              <a:cs typeface="Nunito"/>
              <a:sym typeface="Nunito"/>
            </a:endParaRPr>
          </a:p>
          <a:p>
            <a:pPr indent="0" lvl="0" marL="342900" marR="0" rtl="0" algn="l">
              <a:lnSpc>
                <a:spcPct val="90000"/>
              </a:lnSpc>
              <a:spcBef>
                <a:spcPts val="700"/>
              </a:spcBef>
              <a:spcAft>
                <a:spcPts val="0"/>
              </a:spcAft>
              <a:buNone/>
            </a:pPr>
            <a:r>
              <a:rPr lang="en" sz="1200">
                <a:latin typeface="Nunito"/>
                <a:ea typeface="Nunito"/>
                <a:cs typeface="Nunito"/>
                <a:sym typeface="Nunito"/>
              </a:rPr>
              <a:t>POC: </a:t>
            </a:r>
            <a:r>
              <a:rPr lang="en" sz="1200" u="sng">
                <a:solidFill>
                  <a:schemeClr val="hlink"/>
                </a:solidFill>
                <a:latin typeface="Nunito"/>
                <a:ea typeface="Nunito"/>
                <a:cs typeface="Nunito"/>
                <a:sym typeface="Nunito"/>
                <a:hlinkClick r:id="rId5"/>
              </a:rPr>
              <a:t>William.R.Currier@noaa.gov</a:t>
            </a:r>
            <a:endParaRPr sz="1200">
              <a:latin typeface="Nunito"/>
              <a:ea typeface="Nunito"/>
              <a:cs typeface="Nunito"/>
              <a:sym typeface="Nunito"/>
            </a:endParaRPr>
          </a:p>
        </p:txBody>
      </p:sp>
      <p:sp>
        <p:nvSpPr>
          <p:cNvPr id="142" name="Google Shape;142;p20"/>
          <p:cNvSpPr txBox="1"/>
          <p:nvPr/>
        </p:nvSpPr>
        <p:spPr>
          <a:xfrm>
            <a:off x="308042" y="2463370"/>
            <a:ext cx="2095500" cy="135600"/>
          </a:xfrm>
          <a:prstGeom prst="rect">
            <a:avLst/>
          </a:prstGeom>
          <a:solidFill>
            <a:srgbClr val="FFFFFF">
              <a:alpha val="86270"/>
            </a:srgbClr>
          </a:solidFill>
          <a:ln cap="flat" cmpd="sng" w="9525">
            <a:solidFill>
              <a:srgbClr val="000000"/>
            </a:solidFill>
            <a:prstDash val="solid"/>
            <a:miter lim="400000"/>
            <a:headEnd len="sm" w="sm" type="none"/>
            <a:tailEnd len="sm" w="sm" type="none"/>
          </a:ln>
        </p:spPr>
        <p:txBody>
          <a:bodyPr anchorCtr="0" anchor="ctr" bIns="19050" lIns="19050" spcFirstLastPara="1" rIns="19050" wrap="square" tIns="19050">
            <a:spAutoFit/>
          </a:bodyPr>
          <a:lstStyle/>
          <a:p>
            <a:pPr indent="0" lvl="0" marL="0" marR="0" rtl="0" algn="l">
              <a:lnSpc>
                <a:spcPct val="90000"/>
              </a:lnSpc>
              <a:spcBef>
                <a:spcPts val="0"/>
              </a:spcBef>
              <a:spcAft>
                <a:spcPts val="0"/>
              </a:spcAft>
              <a:buClr>
                <a:srgbClr val="000000"/>
              </a:buClr>
              <a:buSzPts val="700"/>
              <a:buFont typeface="Helvetica Neue"/>
              <a:buNone/>
            </a:pPr>
            <a:r>
              <a:rPr b="0" i="0" lang="en" sz="700" u="none" cap="none" strike="noStrike">
                <a:solidFill>
                  <a:srgbClr val="000000"/>
                </a:solidFill>
                <a:latin typeface="Helvetica Neue"/>
                <a:ea typeface="Helvetica Neue"/>
                <a:cs typeface="Helvetica Neue"/>
                <a:sym typeface="Helvetica Neue"/>
              </a:rPr>
              <a:t>Temperature and Relative Humidity Measurements</a:t>
            </a:r>
            <a:endParaRPr sz="500"/>
          </a:p>
        </p:txBody>
      </p:sp>
      <p:sp>
        <p:nvSpPr>
          <p:cNvPr id="143" name="Google Shape;143;p20"/>
          <p:cNvSpPr txBox="1"/>
          <p:nvPr/>
        </p:nvSpPr>
        <p:spPr>
          <a:xfrm>
            <a:off x="308042" y="2915397"/>
            <a:ext cx="1821900" cy="135600"/>
          </a:xfrm>
          <a:prstGeom prst="rect">
            <a:avLst/>
          </a:prstGeom>
          <a:solidFill>
            <a:srgbClr val="FFFFFF">
              <a:alpha val="86270"/>
            </a:srgbClr>
          </a:solidFill>
          <a:ln cap="flat" cmpd="sng" w="9525">
            <a:solidFill>
              <a:srgbClr val="000000"/>
            </a:solidFill>
            <a:prstDash val="solid"/>
            <a:miter lim="400000"/>
            <a:headEnd len="sm" w="sm" type="none"/>
            <a:tailEnd len="sm" w="sm" type="none"/>
          </a:ln>
        </p:spPr>
        <p:txBody>
          <a:bodyPr anchorCtr="0" anchor="ctr" bIns="19050" lIns="19050" spcFirstLastPara="1" rIns="19050" wrap="square" tIns="19050">
            <a:spAutoFit/>
          </a:bodyPr>
          <a:lstStyle/>
          <a:p>
            <a:pPr indent="0" lvl="0" marL="0" marR="0" rtl="0" algn="l">
              <a:lnSpc>
                <a:spcPct val="90000"/>
              </a:lnSpc>
              <a:spcBef>
                <a:spcPts val="0"/>
              </a:spcBef>
              <a:spcAft>
                <a:spcPts val="0"/>
              </a:spcAft>
              <a:buClr>
                <a:srgbClr val="000000"/>
              </a:buClr>
              <a:buSzPts val="700"/>
              <a:buFont typeface="Helvetica Neue"/>
              <a:buNone/>
            </a:pPr>
            <a:r>
              <a:rPr b="0" i="0" lang="en" sz="700" u="none" cap="none" strike="noStrike">
                <a:solidFill>
                  <a:srgbClr val="000000"/>
                </a:solidFill>
                <a:latin typeface="Helvetica Neue"/>
                <a:ea typeface="Helvetica Neue"/>
                <a:cs typeface="Helvetica Neue"/>
                <a:sym typeface="Helvetica Neue"/>
              </a:rPr>
              <a:t>Moose visit the Snow Depth Monitoring site</a:t>
            </a:r>
            <a:endParaRPr sz="500"/>
          </a:p>
        </p:txBody>
      </p:sp>
      <p:pic>
        <p:nvPicPr>
          <p:cNvPr descr="Screen Shot 2023-10-23 at 2.51.01 PM.png" id="144" name="Google Shape;144;p20"/>
          <p:cNvPicPr preferRelativeResize="0"/>
          <p:nvPr/>
        </p:nvPicPr>
        <p:blipFill rotWithShape="1">
          <a:blip r:embed="rId6">
            <a:alphaModFix/>
          </a:blip>
          <a:srcRect b="0" l="0" r="0" t="0"/>
          <a:stretch/>
        </p:blipFill>
        <p:spPr>
          <a:xfrm>
            <a:off x="3821750" y="1041325"/>
            <a:ext cx="4565873" cy="3035476"/>
          </a:xfrm>
          <a:prstGeom prst="rect">
            <a:avLst/>
          </a:prstGeom>
          <a:noFill/>
          <a:ln>
            <a:noFill/>
          </a:ln>
          <a:effectLst>
            <a:outerShdw blurRad="57150" rotWithShape="0" algn="bl" dir="5400000" dist="19050">
              <a:srgbClr val="000000">
                <a:alpha val="50000"/>
              </a:srgbClr>
            </a:outerShdw>
          </a:effectLst>
        </p:spPr>
      </p:pic>
      <p:pic>
        <p:nvPicPr>
          <p:cNvPr id="145" name="Google Shape;145;p20"/>
          <p:cNvPicPr preferRelativeResize="0"/>
          <p:nvPr/>
        </p:nvPicPr>
        <p:blipFill>
          <a:blip r:embed="rId7">
            <a:alphaModFix/>
          </a:blip>
          <a:stretch>
            <a:fillRect/>
          </a:stretch>
        </p:blipFill>
        <p:spPr>
          <a:xfrm>
            <a:off x="7268411" y="521770"/>
            <a:ext cx="1711334" cy="1973775"/>
          </a:xfrm>
          <a:prstGeom prst="rect">
            <a:avLst/>
          </a:prstGeom>
          <a:noFill/>
          <a:ln>
            <a:noFill/>
          </a:ln>
          <a:effectLst>
            <a:outerShdw blurRad="57150" rotWithShape="0" algn="bl" dir="5400000" dist="19050">
              <a:srgbClr val="000000">
                <a:alpha val="50000"/>
              </a:srgbClr>
            </a:outerShdw>
          </a:effectLst>
        </p:spPr>
      </p:pic>
      <p:sp>
        <p:nvSpPr>
          <p:cNvPr id="146" name="Google Shape;146;p20"/>
          <p:cNvSpPr/>
          <p:nvPr/>
        </p:nvSpPr>
        <p:spPr>
          <a:xfrm>
            <a:off x="7858225" y="594867"/>
            <a:ext cx="275700" cy="10578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nvSpPr>
        <p:spPr>
          <a:xfrm>
            <a:off x="76200" y="-76200"/>
            <a:ext cx="9011100" cy="1256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800">
                <a:solidFill>
                  <a:srgbClr val="104762"/>
                </a:solidFill>
                <a:latin typeface="Nunito"/>
                <a:ea typeface="Nunito"/>
                <a:cs typeface="Nunito"/>
                <a:sym typeface="Nunito"/>
              </a:rPr>
              <a:t>ASSIST-II</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profiling BL </a:t>
            </a:r>
            <a:r>
              <a:rPr lang="en" sz="1800">
                <a:solidFill>
                  <a:srgbClr val="104762"/>
                </a:solidFill>
                <a:latin typeface="Quattrocento Sans"/>
                <a:ea typeface="Quattrocento Sans"/>
                <a:cs typeface="Quattrocento Sans"/>
                <a:sym typeface="Quattrocento Sans"/>
              </a:rPr>
              <a:t>atmospheric</a:t>
            </a:r>
            <a:r>
              <a:rPr lang="en" sz="18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thermodynamic</a:t>
            </a:r>
            <a:r>
              <a:rPr lang="en" sz="1800">
                <a:solidFill>
                  <a:srgbClr val="104762"/>
                </a:solidFill>
                <a:latin typeface="Quattrocento Sans"/>
                <a:ea typeface="Quattrocento Sans"/>
                <a:cs typeface="Quattrocento Sans"/>
                <a:sym typeface="Quattrocento Sans"/>
              </a:rPr>
              <a:t> properties (RJY*)</a:t>
            </a:r>
            <a:endParaRPr sz="1800">
              <a:solidFill>
                <a:srgbClr val="104762"/>
              </a:solidFill>
              <a:latin typeface="Quattrocento Sans"/>
              <a:ea typeface="Quattrocento Sans"/>
              <a:cs typeface="Quattrocento Sans"/>
              <a:sym typeface="Quattrocento Sans"/>
            </a:endParaRPr>
          </a:p>
          <a:p>
            <a:pPr indent="0" lvl="0" marL="0" rtl="0" algn="l">
              <a:lnSpc>
                <a:spcPct val="80000"/>
              </a:lnSpc>
              <a:spcBef>
                <a:spcPts val="0"/>
              </a:spcBef>
              <a:spcAft>
                <a:spcPts val="0"/>
              </a:spcAft>
              <a:buNone/>
            </a:pPr>
            <a:r>
              <a:rPr b="1" lang="en" sz="2700">
                <a:solidFill>
                  <a:srgbClr val="104762"/>
                </a:solidFill>
                <a:latin typeface="Quattrocento Sans"/>
                <a:ea typeface="Quattrocento Sans"/>
                <a:cs typeface="Quattrocento Sans"/>
                <a:sym typeface="Quattrocento Sans"/>
              </a:rPr>
              <a:t>Ceilometer</a:t>
            </a:r>
            <a:r>
              <a:rPr lang="en" sz="1800">
                <a:solidFill>
                  <a:srgbClr val="104762"/>
                </a:solidFill>
                <a:latin typeface="Quattrocento Sans"/>
                <a:ea typeface="Quattrocento Sans"/>
                <a:cs typeface="Quattrocento Sans"/>
                <a:sym typeface="Quattrocento Sans"/>
              </a:rPr>
              <a:t>  identifying cloud base height, fraction, PBL height estimates (RJY*)</a:t>
            </a:r>
            <a:endParaRPr sz="1800">
              <a:solidFill>
                <a:srgbClr val="104762"/>
              </a:solidFill>
              <a:latin typeface="Quattrocento Sans"/>
              <a:ea typeface="Quattrocento Sans"/>
              <a:cs typeface="Quattrocento Sans"/>
              <a:sym typeface="Quattrocento Sans"/>
            </a:endParaRPr>
          </a:p>
          <a:p>
            <a:pPr indent="0" lvl="0" marL="0" rtl="0" algn="l">
              <a:lnSpc>
                <a:spcPct val="80000"/>
              </a:lnSpc>
              <a:spcBef>
                <a:spcPts val="0"/>
              </a:spcBef>
              <a:spcAft>
                <a:spcPts val="0"/>
              </a:spcAft>
              <a:buClr>
                <a:schemeClr val="dk1"/>
              </a:buClr>
              <a:buSzPts val="1100"/>
              <a:buFont typeface="Arial"/>
              <a:buNone/>
            </a:pPr>
            <a:r>
              <a:rPr b="1" lang="en" sz="2700">
                <a:solidFill>
                  <a:srgbClr val="104762"/>
                </a:solidFill>
                <a:latin typeface="Quattrocento Sans"/>
                <a:ea typeface="Quattrocento Sans"/>
                <a:cs typeface="Quattrocento Sans"/>
                <a:sym typeface="Quattrocento Sans"/>
              </a:rPr>
              <a:t>Microwave Radiometer</a:t>
            </a:r>
            <a:r>
              <a:rPr lang="en" sz="1800">
                <a:solidFill>
                  <a:srgbClr val="104762"/>
                </a:solidFill>
                <a:latin typeface="Quattrocento Sans"/>
                <a:ea typeface="Quattrocento Sans"/>
                <a:cs typeface="Quattrocento Sans"/>
                <a:sym typeface="Quattrocento Sans"/>
              </a:rPr>
              <a:t>  providing RT thermodynamic profiles (RJY*)</a:t>
            </a:r>
            <a:endParaRPr sz="1800">
              <a:solidFill>
                <a:srgbClr val="104762"/>
              </a:solidFill>
              <a:latin typeface="Quattrocento Sans"/>
              <a:ea typeface="Quattrocento Sans"/>
              <a:cs typeface="Quattrocento Sans"/>
              <a:sym typeface="Quattrocento Sans"/>
            </a:endParaRPr>
          </a:p>
        </p:txBody>
      </p:sp>
      <p:sp>
        <p:nvSpPr>
          <p:cNvPr id="152" name="Google Shape;152;p21"/>
          <p:cNvSpPr txBox="1"/>
          <p:nvPr/>
        </p:nvSpPr>
        <p:spPr>
          <a:xfrm>
            <a:off x="252950" y="4222225"/>
            <a:ext cx="8668200" cy="8697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rgbClr val="41474D"/>
              </a:buClr>
              <a:buSzPts val="1000"/>
              <a:buFont typeface="Nunito"/>
              <a:buChar char="●"/>
            </a:pPr>
            <a:r>
              <a:rPr lang="en" sz="1000">
                <a:solidFill>
                  <a:srgbClr val="41474D"/>
                </a:solidFill>
                <a:highlight>
                  <a:srgbClr val="FFFFFF"/>
                </a:highlight>
                <a:latin typeface="Nunito"/>
                <a:ea typeface="Nunito"/>
                <a:cs typeface="Nunito"/>
                <a:sym typeface="Nunito"/>
              </a:rPr>
              <a:t>Adler, Bianca, et al. (2022). NOAA PSL CL31 Ceilometer Backscatter and Cloud Base Height Data for SPLASH (1.0.0) [Data set]. Zenodo. </a:t>
            </a:r>
            <a:r>
              <a:rPr lang="en" sz="1000">
                <a:solidFill>
                  <a:srgbClr val="337AB7"/>
                </a:solidFill>
                <a:highlight>
                  <a:srgbClr val="FFFFFF"/>
                </a:highlight>
                <a:uFill>
                  <a:noFill/>
                </a:uFill>
                <a:latin typeface="Nunito"/>
                <a:ea typeface="Nunito"/>
                <a:cs typeface="Nunito"/>
                <a:sym typeface="Nunito"/>
                <a:hlinkClick r:id="rId3">
                  <a:extLst>
                    <a:ext uri="{A12FA001-AC4F-418D-AE19-62706E023703}">
                      <ahyp:hlinkClr val="tx"/>
                    </a:ext>
                  </a:extLst>
                </a:hlinkClick>
              </a:rPr>
              <a:t>https://doi.org/10.5281/zenodo.7438524</a:t>
            </a:r>
            <a:endParaRPr sz="1000">
              <a:solidFill>
                <a:srgbClr val="337AB7"/>
              </a:solidFill>
              <a:highlight>
                <a:srgbClr val="FFFFFF"/>
              </a:highlight>
              <a:latin typeface="Nunito"/>
              <a:ea typeface="Nunito"/>
              <a:cs typeface="Nunito"/>
              <a:sym typeface="Nunito"/>
            </a:endParaRPr>
          </a:p>
          <a:p>
            <a:pPr indent="-292100" lvl="0" marL="457200" rtl="0" algn="l">
              <a:lnSpc>
                <a:spcPct val="115000"/>
              </a:lnSpc>
              <a:spcBef>
                <a:spcPts val="0"/>
              </a:spcBef>
              <a:spcAft>
                <a:spcPts val="0"/>
              </a:spcAft>
              <a:buClr>
                <a:srgbClr val="41474D"/>
              </a:buClr>
              <a:buSzPts val="1000"/>
              <a:buFont typeface="Nunito"/>
              <a:buChar char="●"/>
            </a:pPr>
            <a:r>
              <a:rPr lang="en" sz="1000">
                <a:solidFill>
                  <a:srgbClr val="41474D"/>
                </a:solidFill>
                <a:highlight>
                  <a:srgbClr val="FFFFFF"/>
                </a:highlight>
                <a:latin typeface="Nunito"/>
                <a:ea typeface="Nunito"/>
                <a:cs typeface="Nunito"/>
                <a:sym typeface="Nunito"/>
              </a:rPr>
              <a:t>Adler, Bianca, et al, (2022). NOAA PSL thermodynamic profiles retrieved from ASSIST infrared radiances with the optimal estimation physical retrieval TROPoe during SPLASH (1.0.0) [Data set]. Zenodo. </a:t>
            </a:r>
            <a:r>
              <a:rPr lang="en" sz="1000">
                <a:solidFill>
                  <a:srgbClr val="337AB7"/>
                </a:solidFill>
                <a:highlight>
                  <a:srgbClr val="FFFFFF"/>
                </a:highlight>
                <a:uFill>
                  <a:noFill/>
                </a:uFill>
                <a:latin typeface="Nunito"/>
                <a:ea typeface="Nunito"/>
                <a:cs typeface="Nunito"/>
                <a:sym typeface="Nunito"/>
                <a:hlinkClick r:id="rId4">
                  <a:extLst>
                    <a:ext uri="{A12FA001-AC4F-418D-AE19-62706E023703}">
                      <ahyp:hlinkClr val="tx"/>
                    </a:ext>
                  </a:extLst>
                </a:hlinkClick>
              </a:rPr>
              <a:t>https://doi.org/10.5281/zenodo.7435060</a:t>
            </a:r>
            <a:endParaRPr sz="1000">
              <a:solidFill>
                <a:srgbClr val="337AB7"/>
              </a:solidFill>
              <a:highlight>
                <a:srgbClr val="FFFFFF"/>
              </a:highlight>
              <a:latin typeface="Nunito"/>
              <a:ea typeface="Nunito"/>
              <a:cs typeface="Nunito"/>
              <a:sym typeface="Nunito"/>
            </a:endParaRPr>
          </a:p>
        </p:txBody>
      </p:sp>
      <p:grpSp>
        <p:nvGrpSpPr>
          <p:cNvPr id="153" name="Google Shape;153;p21"/>
          <p:cNvGrpSpPr/>
          <p:nvPr/>
        </p:nvGrpSpPr>
        <p:grpSpPr>
          <a:xfrm>
            <a:off x="76200" y="1897650"/>
            <a:ext cx="4912303" cy="2196940"/>
            <a:chOff x="0" y="1821460"/>
            <a:chExt cx="5148085" cy="2196940"/>
          </a:xfrm>
        </p:grpSpPr>
        <p:pic>
          <p:nvPicPr>
            <p:cNvPr id="154" name="Google Shape;154;p21"/>
            <p:cNvPicPr preferRelativeResize="0"/>
            <p:nvPr/>
          </p:nvPicPr>
          <p:blipFill rotWithShape="1">
            <a:blip r:embed="rId5">
              <a:alphaModFix/>
            </a:blip>
            <a:srcRect b="0" l="0" r="0" t="5437"/>
            <a:stretch/>
          </p:blipFill>
          <p:spPr>
            <a:xfrm>
              <a:off x="0" y="2548950"/>
              <a:ext cx="3153975" cy="1469450"/>
            </a:xfrm>
            <a:prstGeom prst="rect">
              <a:avLst/>
            </a:prstGeom>
            <a:noFill/>
            <a:ln cap="flat" cmpd="sng" w="9525">
              <a:solidFill>
                <a:srgbClr val="595959"/>
              </a:solidFill>
              <a:prstDash val="solid"/>
              <a:round/>
              <a:headEnd len="sm" w="sm" type="none"/>
              <a:tailEnd len="sm" w="sm" type="none"/>
            </a:ln>
          </p:spPr>
        </p:pic>
        <p:pic>
          <p:nvPicPr>
            <p:cNvPr id="155" name="Google Shape;155;p21"/>
            <p:cNvPicPr preferRelativeResize="0"/>
            <p:nvPr/>
          </p:nvPicPr>
          <p:blipFill rotWithShape="1">
            <a:blip r:embed="rId6">
              <a:alphaModFix/>
            </a:blip>
            <a:srcRect b="53155" l="0" r="0" t="0"/>
            <a:stretch/>
          </p:blipFill>
          <p:spPr>
            <a:xfrm>
              <a:off x="0" y="1821460"/>
              <a:ext cx="3153977" cy="727950"/>
            </a:xfrm>
            <a:prstGeom prst="rect">
              <a:avLst/>
            </a:prstGeom>
            <a:noFill/>
            <a:ln cap="flat" cmpd="sng" w="9525">
              <a:solidFill>
                <a:srgbClr val="595959"/>
              </a:solidFill>
              <a:prstDash val="solid"/>
              <a:round/>
              <a:headEnd len="sm" w="sm" type="none"/>
              <a:tailEnd len="sm" w="sm" type="none"/>
            </a:ln>
          </p:spPr>
        </p:pic>
        <p:sp>
          <p:nvSpPr>
            <p:cNvPr id="156" name="Google Shape;156;p21"/>
            <p:cNvSpPr txBox="1"/>
            <p:nvPr/>
          </p:nvSpPr>
          <p:spPr>
            <a:xfrm>
              <a:off x="3388585" y="3735050"/>
              <a:ext cx="1759500" cy="283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i="1" lang="en" sz="800">
                  <a:solidFill>
                    <a:schemeClr val="dk1"/>
                  </a:solidFill>
                  <a:latin typeface="Nunito"/>
                  <a:ea typeface="Nunito"/>
                  <a:cs typeface="Nunito"/>
                  <a:sym typeface="Nunito"/>
                </a:rPr>
                <a:t>*Only from </a:t>
              </a:r>
              <a:r>
                <a:rPr i="1" lang="en" sz="800">
                  <a:solidFill>
                    <a:schemeClr val="dk1"/>
                  </a:solidFill>
                  <a:latin typeface="Nunito"/>
                  <a:ea typeface="Nunito"/>
                  <a:cs typeface="Nunito"/>
                  <a:sym typeface="Nunito"/>
                </a:rPr>
                <a:t>Sept 2021- Jan 2022</a:t>
              </a:r>
              <a:endParaRPr/>
            </a:p>
          </p:txBody>
        </p:sp>
      </p:grpSp>
      <p:grpSp>
        <p:nvGrpSpPr>
          <p:cNvPr id="157" name="Google Shape;157;p21"/>
          <p:cNvGrpSpPr/>
          <p:nvPr/>
        </p:nvGrpSpPr>
        <p:grpSpPr>
          <a:xfrm>
            <a:off x="5451395" y="1109869"/>
            <a:ext cx="1497733" cy="2336493"/>
            <a:chOff x="6934647" y="815100"/>
            <a:chExt cx="2107999" cy="2810650"/>
          </a:xfrm>
        </p:grpSpPr>
        <p:pic>
          <p:nvPicPr>
            <p:cNvPr id="158" name="Google Shape;158;p21"/>
            <p:cNvPicPr preferRelativeResize="0"/>
            <p:nvPr/>
          </p:nvPicPr>
          <p:blipFill>
            <a:blip r:embed="rId7">
              <a:alphaModFix/>
            </a:blip>
            <a:stretch>
              <a:fillRect/>
            </a:stretch>
          </p:blipFill>
          <p:spPr>
            <a:xfrm>
              <a:off x="6934647" y="815100"/>
              <a:ext cx="2107999" cy="2810650"/>
            </a:xfrm>
            <a:prstGeom prst="rect">
              <a:avLst/>
            </a:prstGeom>
            <a:noFill/>
            <a:ln>
              <a:noFill/>
            </a:ln>
            <a:effectLst>
              <a:outerShdw blurRad="57150" rotWithShape="0" algn="bl" dir="5400000" dist="19050">
                <a:srgbClr val="000000">
                  <a:alpha val="50000"/>
                </a:srgbClr>
              </a:outerShdw>
            </a:effectLst>
          </p:spPr>
        </p:pic>
        <p:sp>
          <p:nvSpPr>
            <p:cNvPr id="159" name="Google Shape;159;p21"/>
            <p:cNvSpPr/>
            <p:nvPr/>
          </p:nvSpPr>
          <p:spPr>
            <a:xfrm>
              <a:off x="8128848" y="2220425"/>
              <a:ext cx="387900" cy="4497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60" name="Google Shape;160;p21"/>
          <p:cNvSpPr txBox="1"/>
          <p:nvPr/>
        </p:nvSpPr>
        <p:spPr>
          <a:xfrm>
            <a:off x="37475" y="1133075"/>
            <a:ext cx="3925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1155CC"/>
                </a:solidFill>
                <a:latin typeface="Quattrocento Sans"/>
                <a:ea typeface="Quattrocento Sans"/>
                <a:cs typeface="Quattrocento Sans"/>
                <a:sym typeface="Quattrocento Sans"/>
              </a:rPr>
              <a:t>Continuous temperature profiling with infrared spectrometer at </a:t>
            </a:r>
            <a:r>
              <a:rPr lang="en" sz="1000">
                <a:solidFill>
                  <a:srgbClr val="1155CC"/>
                </a:solidFill>
                <a:latin typeface="Quattrocento Sans"/>
                <a:ea typeface="Quattrocento Sans"/>
                <a:cs typeface="Quattrocento Sans"/>
                <a:sym typeface="Quattrocento Sans"/>
              </a:rPr>
              <a:t>RJY</a:t>
            </a:r>
            <a:endParaRPr sz="1000">
              <a:solidFill>
                <a:srgbClr val="1155CC"/>
              </a:solidFill>
              <a:latin typeface="Quattrocento Sans"/>
              <a:ea typeface="Quattrocento Sans"/>
              <a:cs typeface="Quattrocento Sans"/>
              <a:sym typeface="Quattrocento Sans"/>
            </a:endParaRPr>
          </a:p>
          <a:p>
            <a:pPr indent="-241300" lvl="0" marL="254000" rtl="0" algn="l">
              <a:spcBef>
                <a:spcPts val="0"/>
              </a:spcBef>
              <a:spcAft>
                <a:spcPts val="0"/>
              </a:spcAft>
              <a:buClr>
                <a:srgbClr val="1155CC"/>
              </a:buClr>
              <a:buSzPts val="1000"/>
              <a:buFont typeface="Quattrocento Sans"/>
              <a:buChar char="•"/>
            </a:pPr>
            <a:r>
              <a:rPr lang="en" sz="1000">
                <a:solidFill>
                  <a:srgbClr val="1155CC"/>
                </a:solidFill>
                <a:latin typeface="Quattrocento Sans"/>
                <a:ea typeface="Quattrocento Sans"/>
                <a:cs typeface="Quattrocento Sans"/>
                <a:sym typeface="Quattrocento Sans"/>
              </a:rPr>
              <a:t>Retrieval of temperature profiles with optimal estimation physical retrieval TROPoe every 10 min</a:t>
            </a:r>
            <a:endParaRPr sz="1000">
              <a:solidFill>
                <a:srgbClr val="1155CC"/>
              </a:solidFill>
              <a:latin typeface="Quattrocento Sans"/>
              <a:ea typeface="Quattrocento Sans"/>
              <a:cs typeface="Quattrocento Sans"/>
              <a:sym typeface="Quattrocento Sans"/>
            </a:endParaRPr>
          </a:p>
        </p:txBody>
      </p:sp>
      <p:pic>
        <p:nvPicPr>
          <p:cNvPr id="161" name="Google Shape;161;p21"/>
          <p:cNvPicPr preferRelativeResize="0"/>
          <p:nvPr/>
        </p:nvPicPr>
        <p:blipFill>
          <a:blip r:embed="rId8">
            <a:alphaModFix/>
          </a:blip>
          <a:stretch>
            <a:fillRect/>
          </a:stretch>
        </p:blipFill>
        <p:spPr>
          <a:xfrm>
            <a:off x="3172775" y="2211450"/>
            <a:ext cx="2590324" cy="1554201"/>
          </a:xfrm>
          <a:prstGeom prst="rect">
            <a:avLst/>
          </a:prstGeom>
          <a:noFill/>
          <a:ln>
            <a:noFill/>
          </a:ln>
          <a:effectLst>
            <a:outerShdw blurRad="57150" rotWithShape="0" algn="bl" dir="5400000" dist="19050">
              <a:srgbClr val="000000">
                <a:alpha val="50000"/>
              </a:srgbClr>
            </a:outerShdw>
          </a:effectLst>
        </p:spPr>
      </p:pic>
      <p:pic>
        <p:nvPicPr>
          <p:cNvPr id="162" name="Google Shape;162;p21"/>
          <p:cNvPicPr preferRelativeResize="0"/>
          <p:nvPr/>
        </p:nvPicPr>
        <p:blipFill>
          <a:blip r:embed="rId9">
            <a:alphaModFix/>
          </a:blip>
          <a:stretch>
            <a:fillRect/>
          </a:stretch>
        </p:blipFill>
        <p:spPr>
          <a:xfrm>
            <a:off x="6812050" y="2388625"/>
            <a:ext cx="2275250" cy="17059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txBox="1"/>
          <p:nvPr/>
        </p:nvSpPr>
        <p:spPr>
          <a:xfrm>
            <a:off x="76200" y="0"/>
            <a:ext cx="9011100" cy="591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800">
                <a:solidFill>
                  <a:srgbClr val="104762"/>
                </a:solidFill>
                <a:latin typeface="Nunito"/>
                <a:ea typeface="Nunito"/>
                <a:cs typeface="Nunito"/>
                <a:sym typeface="Nunito"/>
              </a:rPr>
              <a:t>Surface Meteorology</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measur</a:t>
            </a:r>
            <a:r>
              <a:rPr lang="en" sz="1800">
                <a:solidFill>
                  <a:srgbClr val="104762"/>
                </a:solidFill>
                <a:latin typeface="Quattrocento Sans"/>
                <a:ea typeface="Quattrocento Sans"/>
                <a:cs typeface="Quattrocento Sans"/>
                <a:sym typeface="Quattrocento Sans"/>
              </a:rPr>
              <a:t>ing sfc conditions &amp; evolution (RJY, BCK, KPS)</a:t>
            </a:r>
            <a:endParaRPr/>
          </a:p>
        </p:txBody>
      </p:sp>
      <p:pic>
        <p:nvPicPr>
          <p:cNvPr id="168" name="Google Shape;168;p22"/>
          <p:cNvPicPr preferRelativeResize="0"/>
          <p:nvPr/>
        </p:nvPicPr>
        <p:blipFill>
          <a:blip r:embed="rId3">
            <a:alphaModFix/>
          </a:blip>
          <a:stretch>
            <a:fillRect/>
          </a:stretch>
        </p:blipFill>
        <p:spPr>
          <a:xfrm>
            <a:off x="605725" y="822300"/>
            <a:ext cx="5389901" cy="2988950"/>
          </a:xfrm>
          <a:prstGeom prst="rect">
            <a:avLst/>
          </a:prstGeom>
          <a:no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
        <p:nvSpPr>
          <p:cNvPr id="169" name="Google Shape;169;p22"/>
          <p:cNvSpPr txBox="1"/>
          <p:nvPr/>
        </p:nvSpPr>
        <p:spPr>
          <a:xfrm>
            <a:off x="556500" y="4210375"/>
            <a:ext cx="2529600" cy="591000"/>
          </a:xfrm>
          <a:prstGeom prst="rect">
            <a:avLst/>
          </a:prstGeom>
          <a:noFill/>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Nunito"/>
                <a:ea typeface="Nunito"/>
                <a:cs typeface="Nunito"/>
                <a:sym typeface="Nunito"/>
              </a:rPr>
              <a:t>Data files &amp; images: </a:t>
            </a:r>
            <a:r>
              <a:rPr lang="en" sz="1000" u="sng">
                <a:solidFill>
                  <a:schemeClr val="hlink"/>
                </a:solidFill>
                <a:latin typeface="Nunito"/>
                <a:ea typeface="Nunito"/>
                <a:cs typeface="Nunito"/>
                <a:sym typeface="Nunito"/>
                <a:hlinkClick r:id="rId4"/>
              </a:rPr>
              <a:t>https://psl.noaa.gov/data/obs/data/</a:t>
            </a:r>
            <a:endParaRPr sz="1000">
              <a:latin typeface="Nunito"/>
              <a:ea typeface="Nunito"/>
              <a:cs typeface="Nunito"/>
              <a:sym typeface="Nunito"/>
            </a:endParaRPr>
          </a:p>
          <a:p>
            <a:pPr indent="0" lvl="0" marL="0" rtl="0" algn="l">
              <a:spcBef>
                <a:spcPts val="0"/>
              </a:spcBef>
              <a:spcAft>
                <a:spcPts val="0"/>
              </a:spcAft>
              <a:buNone/>
            </a:pPr>
            <a:r>
              <a:rPr lang="en" sz="1000">
                <a:latin typeface="Nunito"/>
                <a:ea typeface="Nunito"/>
                <a:cs typeface="Nunito"/>
                <a:sym typeface="Nunito"/>
              </a:rPr>
              <a:t>POC: Allen.White@noaa.gov</a:t>
            </a:r>
            <a:endParaRPr sz="1000">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 </a:t>
            </a:r>
            <a:endParaRPr>
              <a:latin typeface="Nunito"/>
              <a:ea typeface="Nunito"/>
              <a:cs typeface="Nunito"/>
              <a:sym typeface="Nunito"/>
            </a:endParaRPr>
          </a:p>
        </p:txBody>
      </p:sp>
      <p:pic>
        <p:nvPicPr>
          <p:cNvPr id="170" name="Google Shape;170;p22"/>
          <p:cNvPicPr preferRelativeResize="0"/>
          <p:nvPr/>
        </p:nvPicPr>
        <p:blipFill>
          <a:blip r:embed="rId5">
            <a:alphaModFix/>
          </a:blip>
          <a:stretch>
            <a:fillRect/>
          </a:stretch>
        </p:blipFill>
        <p:spPr>
          <a:xfrm>
            <a:off x="6205200" y="960300"/>
            <a:ext cx="1634051" cy="2178749"/>
          </a:xfrm>
          <a:prstGeom prst="rect">
            <a:avLst/>
          </a:prstGeom>
          <a:no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pic>
        <p:nvPicPr>
          <p:cNvPr id="171" name="Google Shape;171;p22"/>
          <p:cNvPicPr preferRelativeResize="0"/>
          <p:nvPr/>
        </p:nvPicPr>
        <p:blipFill>
          <a:blip r:embed="rId6">
            <a:alphaModFix/>
          </a:blip>
          <a:stretch>
            <a:fillRect/>
          </a:stretch>
        </p:blipFill>
        <p:spPr>
          <a:xfrm>
            <a:off x="3687600" y="1755350"/>
            <a:ext cx="4543899" cy="2511825"/>
          </a:xfrm>
          <a:prstGeom prst="rect">
            <a:avLst/>
          </a:prstGeom>
          <a:no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pic>
        <p:nvPicPr>
          <p:cNvPr id="172" name="Google Shape;172;p22"/>
          <p:cNvPicPr preferRelativeResize="0"/>
          <p:nvPr/>
        </p:nvPicPr>
        <p:blipFill rotWithShape="1">
          <a:blip r:embed="rId7">
            <a:alphaModFix/>
          </a:blip>
          <a:srcRect b="0" l="357" r="347" t="0"/>
          <a:stretch/>
        </p:blipFill>
        <p:spPr>
          <a:xfrm>
            <a:off x="4513975" y="2532400"/>
            <a:ext cx="4498900" cy="2486925"/>
          </a:xfrm>
          <a:prstGeom prst="rect">
            <a:avLst/>
          </a:prstGeom>
          <a:no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3"/>
          <p:cNvSpPr txBox="1"/>
          <p:nvPr/>
        </p:nvSpPr>
        <p:spPr>
          <a:xfrm>
            <a:off x="112425" y="5439375"/>
            <a:ext cx="1404900" cy="3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t>Photo: M. Gallagher</a:t>
            </a:r>
            <a:endParaRPr i="1" sz="1000"/>
          </a:p>
        </p:txBody>
      </p:sp>
      <p:sp>
        <p:nvSpPr>
          <p:cNvPr id="178" name="Google Shape;178;p23"/>
          <p:cNvSpPr txBox="1"/>
          <p:nvPr/>
        </p:nvSpPr>
        <p:spPr>
          <a:xfrm>
            <a:off x="76200" y="0"/>
            <a:ext cx="9011100" cy="812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800">
                <a:solidFill>
                  <a:srgbClr val="104762"/>
                </a:solidFill>
                <a:latin typeface="Nunito"/>
                <a:ea typeface="Nunito"/>
                <a:cs typeface="Nunito"/>
                <a:sym typeface="Nunito"/>
              </a:rPr>
              <a:t>Atmospheric Surface Flux System</a:t>
            </a:r>
            <a:r>
              <a:rPr b="1" lang="en" sz="3300">
                <a:solidFill>
                  <a:srgbClr val="104762"/>
                </a:solidFill>
                <a:latin typeface="Quattrocento Sans"/>
                <a:ea typeface="Quattrocento Sans"/>
                <a:cs typeface="Quattrocento Sans"/>
                <a:sym typeface="Quattrocento Sans"/>
              </a:rPr>
              <a:t> </a:t>
            </a:r>
            <a:r>
              <a:rPr lang="en" sz="1800">
                <a:solidFill>
                  <a:srgbClr val="104762"/>
                </a:solidFill>
                <a:latin typeface="Quattrocento Sans"/>
                <a:ea typeface="Quattrocento Sans"/>
                <a:cs typeface="Quattrocento Sans"/>
                <a:sym typeface="Quattrocento Sans"/>
              </a:rPr>
              <a:t>characterizing surface energy exchanges (AYP, KPA)</a:t>
            </a:r>
            <a:endParaRPr/>
          </a:p>
        </p:txBody>
      </p:sp>
      <p:sp>
        <p:nvSpPr>
          <p:cNvPr id="179" name="Google Shape;179;p23"/>
          <p:cNvSpPr txBox="1"/>
          <p:nvPr/>
        </p:nvSpPr>
        <p:spPr>
          <a:xfrm>
            <a:off x="3541725" y="1424575"/>
            <a:ext cx="990300" cy="38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Nunito"/>
                <a:ea typeface="Nunito"/>
                <a:cs typeface="Nunito"/>
                <a:sym typeface="Nunito"/>
              </a:rPr>
              <a:t>April</a:t>
            </a:r>
            <a:endParaRPr b="1" sz="1400">
              <a:solidFill>
                <a:schemeClr val="lt1"/>
              </a:solidFill>
              <a:latin typeface="Nunito"/>
              <a:ea typeface="Nunito"/>
              <a:cs typeface="Nunito"/>
              <a:sym typeface="Nunito"/>
            </a:endParaRPr>
          </a:p>
        </p:txBody>
      </p:sp>
      <p:grpSp>
        <p:nvGrpSpPr>
          <p:cNvPr id="180" name="Google Shape;180;p23"/>
          <p:cNvGrpSpPr/>
          <p:nvPr/>
        </p:nvGrpSpPr>
        <p:grpSpPr>
          <a:xfrm>
            <a:off x="5070289" y="1976258"/>
            <a:ext cx="4024750" cy="1923198"/>
            <a:chOff x="4705675" y="2779178"/>
            <a:chExt cx="4316549" cy="2100938"/>
          </a:xfrm>
        </p:grpSpPr>
        <p:pic>
          <p:nvPicPr>
            <p:cNvPr id="181" name="Google Shape;181;p23"/>
            <p:cNvPicPr preferRelativeResize="0"/>
            <p:nvPr/>
          </p:nvPicPr>
          <p:blipFill rotWithShape="1">
            <a:blip r:embed="rId3">
              <a:alphaModFix/>
            </a:blip>
            <a:srcRect b="37311" l="0" r="0" t="0"/>
            <a:stretch/>
          </p:blipFill>
          <p:spPr>
            <a:xfrm>
              <a:off x="4705675" y="2850690"/>
              <a:ext cx="4316549" cy="2029425"/>
            </a:xfrm>
            <a:prstGeom prst="rect">
              <a:avLst/>
            </a:prstGeom>
            <a:noFill/>
            <a:ln>
              <a:noFill/>
            </a:ln>
            <a:effectLst>
              <a:outerShdw blurRad="57150" rotWithShape="0" algn="bl" dir="5400000" dist="19050">
                <a:srgbClr val="000000">
                  <a:alpha val="50000"/>
                </a:srgbClr>
              </a:outerShdw>
            </a:effectLst>
          </p:spPr>
        </p:pic>
        <p:sp>
          <p:nvSpPr>
            <p:cNvPr id="182" name="Google Shape;182;p23"/>
            <p:cNvSpPr txBox="1"/>
            <p:nvPr/>
          </p:nvSpPr>
          <p:spPr>
            <a:xfrm>
              <a:off x="7864827" y="2779178"/>
              <a:ext cx="990300" cy="381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Nunito"/>
                  <a:ea typeface="Nunito"/>
                  <a:cs typeface="Nunito"/>
                  <a:sym typeface="Nunito"/>
                </a:rPr>
                <a:t>April</a:t>
              </a:r>
              <a:endParaRPr b="1" sz="1400">
                <a:solidFill>
                  <a:schemeClr val="lt1"/>
                </a:solidFill>
                <a:latin typeface="Nunito"/>
                <a:ea typeface="Nunito"/>
                <a:cs typeface="Nunito"/>
                <a:sym typeface="Nunito"/>
              </a:endParaRPr>
            </a:p>
          </p:txBody>
        </p:sp>
      </p:grpSp>
      <p:grpSp>
        <p:nvGrpSpPr>
          <p:cNvPr id="183" name="Google Shape;183;p23"/>
          <p:cNvGrpSpPr/>
          <p:nvPr/>
        </p:nvGrpSpPr>
        <p:grpSpPr>
          <a:xfrm>
            <a:off x="2244950" y="3170750"/>
            <a:ext cx="3606799" cy="2705100"/>
            <a:chOff x="1838200" y="2841575"/>
            <a:chExt cx="3606799" cy="2705100"/>
          </a:xfrm>
        </p:grpSpPr>
        <p:pic>
          <p:nvPicPr>
            <p:cNvPr id="184" name="Google Shape;184;p23"/>
            <p:cNvPicPr preferRelativeResize="0"/>
            <p:nvPr/>
          </p:nvPicPr>
          <p:blipFill>
            <a:blip r:embed="rId4">
              <a:alphaModFix/>
            </a:blip>
            <a:stretch>
              <a:fillRect/>
            </a:stretch>
          </p:blipFill>
          <p:spPr>
            <a:xfrm>
              <a:off x="1838200" y="2841575"/>
              <a:ext cx="3606799" cy="2705100"/>
            </a:xfrm>
            <a:prstGeom prst="rect">
              <a:avLst/>
            </a:prstGeom>
            <a:noFill/>
            <a:ln>
              <a:noFill/>
            </a:ln>
          </p:spPr>
        </p:pic>
        <p:sp>
          <p:nvSpPr>
            <p:cNvPr id="185" name="Google Shape;185;p23"/>
            <p:cNvSpPr txBox="1"/>
            <p:nvPr/>
          </p:nvSpPr>
          <p:spPr>
            <a:xfrm>
              <a:off x="4405107" y="4229783"/>
              <a:ext cx="923400" cy="349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Nunito"/>
                  <a:ea typeface="Nunito"/>
                  <a:cs typeface="Nunito"/>
                  <a:sym typeface="Nunito"/>
                </a:rPr>
                <a:t>July</a:t>
              </a:r>
              <a:endParaRPr b="1" sz="1400">
                <a:solidFill>
                  <a:schemeClr val="lt1"/>
                </a:solidFill>
                <a:latin typeface="Nunito"/>
                <a:ea typeface="Nunito"/>
                <a:cs typeface="Nunito"/>
                <a:sym typeface="Nunito"/>
              </a:endParaRPr>
            </a:p>
          </p:txBody>
        </p:sp>
      </p:grpSp>
      <p:sp>
        <p:nvSpPr>
          <p:cNvPr id="186" name="Google Shape;186;p23"/>
          <p:cNvSpPr txBox="1"/>
          <p:nvPr/>
        </p:nvSpPr>
        <p:spPr>
          <a:xfrm>
            <a:off x="7568150" y="2918575"/>
            <a:ext cx="1506600" cy="334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Nunito"/>
                <a:ea typeface="Nunito"/>
                <a:cs typeface="Nunito"/>
                <a:sym typeface="Nunito"/>
              </a:rPr>
              <a:t>Thermistor</a:t>
            </a:r>
            <a:r>
              <a:rPr b="1" lang="en" sz="1000">
                <a:latin typeface="Nunito"/>
                <a:ea typeface="Nunito"/>
                <a:cs typeface="Nunito"/>
                <a:sym typeface="Nunito"/>
              </a:rPr>
              <a:t> string</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(2023)</a:t>
            </a:r>
            <a:endParaRPr b="1" sz="1000">
              <a:latin typeface="Nunito"/>
              <a:ea typeface="Nunito"/>
              <a:cs typeface="Nunito"/>
              <a:sym typeface="Nunito"/>
            </a:endParaRPr>
          </a:p>
        </p:txBody>
      </p:sp>
      <p:grpSp>
        <p:nvGrpSpPr>
          <p:cNvPr id="187" name="Google Shape;187;p23"/>
          <p:cNvGrpSpPr/>
          <p:nvPr/>
        </p:nvGrpSpPr>
        <p:grpSpPr>
          <a:xfrm>
            <a:off x="42678" y="782500"/>
            <a:ext cx="3916047" cy="2705100"/>
            <a:chOff x="42678" y="782500"/>
            <a:chExt cx="3916047" cy="2705100"/>
          </a:xfrm>
        </p:grpSpPr>
        <p:grpSp>
          <p:nvGrpSpPr>
            <p:cNvPr id="188" name="Google Shape;188;p23"/>
            <p:cNvGrpSpPr/>
            <p:nvPr/>
          </p:nvGrpSpPr>
          <p:grpSpPr>
            <a:xfrm>
              <a:off x="42678" y="782500"/>
              <a:ext cx="3839847" cy="2705100"/>
              <a:chOff x="1191303" y="-660075"/>
              <a:chExt cx="3839847" cy="2705100"/>
            </a:xfrm>
          </p:grpSpPr>
          <p:grpSp>
            <p:nvGrpSpPr>
              <p:cNvPr id="189" name="Google Shape;189;p23"/>
              <p:cNvGrpSpPr/>
              <p:nvPr/>
            </p:nvGrpSpPr>
            <p:grpSpPr>
              <a:xfrm>
                <a:off x="1191303" y="-660075"/>
                <a:ext cx="3839847" cy="2705100"/>
                <a:chOff x="5384803" y="570925"/>
                <a:chExt cx="3839847" cy="2705100"/>
              </a:xfrm>
            </p:grpSpPr>
            <p:pic>
              <p:nvPicPr>
                <p:cNvPr id="190" name="Google Shape;190;p23"/>
                <p:cNvPicPr preferRelativeResize="0"/>
                <p:nvPr/>
              </p:nvPicPr>
              <p:blipFill rotWithShape="1">
                <a:blip r:embed="rId5">
                  <a:alphaModFix/>
                </a:blip>
                <a:srcRect b="0" l="0" r="0" t="-6213"/>
                <a:stretch/>
              </p:blipFill>
              <p:spPr>
                <a:xfrm>
                  <a:off x="5384803" y="570925"/>
                  <a:ext cx="3606799" cy="2705100"/>
                </a:xfrm>
                <a:prstGeom prst="rect">
                  <a:avLst/>
                </a:prstGeom>
                <a:noFill/>
                <a:ln>
                  <a:noFill/>
                </a:ln>
                <a:effectLst>
                  <a:outerShdw blurRad="57150" rotWithShape="0" algn="bl" dir="5400000" dist="19050">
                    <a:srgbClr val="000000">
                      <a:alpha val="50000"/>
                    </a:srgbClr>
                  </a:outerShdw>
                </a:effectLst>
              </p:spPr>
            </p:pic>
            <p:sp>
              <p:nvSpPr>
                <p:cNvPr id="191" name="Google Shape;191;p23"/>
                <p:cNvSpPr txBox="1"/>
                <p:nvPr/>
              </p:nvSpPr>
              <p:spPr>
                <a:xfrm>
                  <a:off x="6766325" y="692150"/>
                  <a:ext cx="990300" cy="381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sz="1400">
                      <a:solidFill>
                        <a:schemeClr val="lt1"/>
                      </a:solidFill>
                      <a:latin typeface="Nunito"/>
                      <a:ea typeface="Nunito"/>
                      <a:cs typeface="Nunito"/>
                      <a:sym typeface="Nunito"/>
                    </a:rPr>
                    <a:t>October</a:t>
                  </a:r>
                  <a:endParaRPr b="1" sz="1400">
                    <a:solidFill>
                      <a:schemeClr val="lt1"/>
                    </a:solidFill>
                    <a:latin typeface="Nunito"/>
                    <a:ea typeface="Nunito"/>
                    <a:cs typeface="Nunito"/>
                    <a:sym typeface="Nunito"/>
                  </a:endParaRPr>
                </a:p>
              </p:txBody>
            </p:sp>
            <p:sp>
              <p:nvSpPr>
                <p:cNvPr id="192" name="Google Shape;192;p23"/>
                <p:cNvSpPr txBox="1"/>
                <p:nvPr/>
              </p:nvSpPr>
              <p:spPr>
                <a:xfrm>
                  <a:off x="7718050" y="930025"/>
                  <a:ext cx="1506600" cy="334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Nunito"/>
                      <a:ea typeface="Nunito"/>
                      <a:cs typeface="Nunito"/>
                      <a:sym typeface="Nunito"/>
                    </a:rPr>
                    <a:t>3d winds, gas analyzer</a:t>
                  </a:r>
                  <a:endParaRPr b="1" sz="1000">
                    <a:solidFill>
                      <a:schemeClr val="lt1"/>
                    </a:solidFill>
                    <a:latin typeface="Nunito"/>
                    <a:ea typeface="Nunito"/>
                    <a:cs typeface="Nunito"/>
                    <a:sym typeface="Nunito"/>
                  </a:endParaRPr>
                </a:p>
              </p:txBody>
            </p:sp>
            <p:sp>
              <p:nvSpPr>
                <p:cNvPr id="193" name="Google Shape;193;p23"/>
                <p:cNvSpPr txBox="1"/>
                <p:nvPr/>
              </p:nvSpPr>
              <p:spPr>
                <a:xfrm>
                  <a:off x="5958575" y="1936850"/>
                  <a:ext cx="1506600" cy="334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Nunito"/>
                      <a:ea typeface="Nunito"/>
                      <a:cs typeface="Nunito"/>
                      <a:sym typeface="Nunito"/>
                    </a:rPr>
                    <a:t>Tsfc, sfc height</a:t>
                  </a:r>
                  <a:endParaRPr b="1" sz="1000">
                    <a:solidFill>
                      <a:srgbClr val="FFFFFF"/>
                    </a:solidFill>
                    <a:latin typeface="Nunito"/>
                    <a:ea typeface="Nunito"/>
                    <a:cs typeface="Nunito"/>
                    <a:sym typeface="Nunito"/>
                  </a:endParaRPr>
                </a:p>
              </p:txBody>
            </p:sp>
            <p:sp>
              <p:nvSpPr>
                <p:cNvPr id="194" name="Google Shape;194;p23"/>
                <p:cNvSpPr txBox="1"/>
                <p:nvPr/>
              </p:nvSpPr>
              <p:spPr>
                <a:xfrm>
                  <a:off x="5642525" y="1147375"/>
                  <a:ext cx="1123800" cy="334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Nunito"/>
                      <a:ea typeface="Nunito"/>
                      <a:cs typeface="Nunito"/>
                      <a:sym typeface="Nunito"/>
                    </a:rPr>
                    <a:t>up/down SW/LW radiation</a:t>
                  </a:r>
                  <a:endParaRPr b="1" sz="1000">
                    <a:solidFill>
                      <a:srgbClr val="FFFFFF"/>
                    </a:solidFill>
                    <a:latin typeface="Nunito"/>
                    <a:ea typeface="Nunito"/>
                    <a:cs typeface="Nunito"/>
                    <a:sym typeface="Nunito"/>
                  </a:endParaRPr>
                </a:p>
              </p:txBody>
            </p:sp>
            <p:sp>
              <p:nvSpPr>
                <p:cNvPr id="195" name="Google Shape;195;p23"/>
                <p:cNvSpPr txBox="1"/>
                <p:nvPr/>
              </p:nvSpPr>
              <p:spPr>
                <a:xfrm>
                  <a:off x="6651250" y="1384725"/>
                  <a:ext cx="690300" cy="301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Nunito"/>
                      <a:ea typeface="Nunito"/>
                      <a:cs typeface="Nunito"/>
                      <a:sym typeface="Nunito"/>
                    </a:rPr>
                    <a:t>T, RH, P</a:t>
                  </a:r>
                  <a:endParaRPr b="1" sz="1000">
                    <a:solidFill>
                      <a:srgbClr val="FFFFFF"/>
                    </a:solidFill>
                    <a:latin typeface="Nunito"/>
                    <a:ea typeface="Nunito"/>
                    <a:cs typeface="Nunito"/>
                    <a:sym typeface="Nunito"/>
                  </a:endParaRPr>
                </a:p>
              </p:txBody>
            </p:sp>
            <p:sp>
              <p:nvSpPr>
                <p:cNvPr id="196" name="Google Shape;196;p23"/>
                <p:cNvSpPr txBox="1"/>
                <p:nvPr/>
              </p:nvSpPr>
              <p:spPr>
                <a:xfrm>
                  <a:off x="5451125" y="2726325"/>
                  <a:ext cx="1506600" cy="334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Nunito"/>
                      <a:ea typeface="Nunito"/>
                      <a:cs typeface="Nunito"/>
                      <a:sym typeface="Nunito"/>
                    </a:rPr>
                    <a:t>Conductive flux plates</a:t>
                  </a:r>
                  <a:endParaRPr b="1" sz="1000">
                    <a:solidFill>
                      <a:srgbClr val="FFFFFF"/>
                    </a:solidFill>
                    <a:latin typeface="Nunito"/>
                    <a:ea typeface="Nunito"/>
                    <a:cs typeface="Nunito"/>
                    <a:sym typeface="Nunito"/>
                  </a:endParaRPr>
                </a:p>
              </p:txBody>
            </p:sp>
          </p:grpSp>
          <p:sp>
            <p:nvSpPr>
              <p:cNvPr id="197" name="Google Shape;197;p23"/>
              <p:cNvSpPr txBox="1"/>
              <p:nvPr/>
            </p:nvSpPr>
            <p:spPr>
              <a:xfrm>
                <a:off x="3425250" y="1365000"/>
                <a:ext cx="1293600" cy="263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Nunito"/>
                    <a:ea typeface="Nunito"/>
                    <a:cs typeface="Nunito"/>
                    <a:sym typeface="Nunito"/>
                  </a:rPr>
                  <a:t>50 cm soil probe</a:t>
                </a:r>
                <a:endParaRPr b="1" sz="1000">
                  <a:solidFill>
                    <a:srgbClr val="FFFFFF"/>
                  </a:solidFill>
                  <a:latin typeface="Nunito"/>
                  <a:ea typeface="Nunito"/>
                  <a:cs typeface="Nunito"/>
                  <a:sym typeface="Nunito"/>
                </a:endParaRPr>
              </a:p>
            </p:txBody>
          </p:sp>
        </p:grpSp>
        <p:sp>
          <p:nvSpPr>
            <p:cNvPr id="198" name="Google Shape;198;p23"/>
            <p:cNvSpPr txBox="1"/>
            <p:nvPr/>
          </p:nvSpPr>
          <p:spPr>
            <a:xfrm>
              <a:off x="2665125" y="2386175"/>
              <a:ext cx="1293600" cy="263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Nunito"/>
                  <a:ea typeface="Nunito"/>
                  <a:cs typeface="Nunito"/>
                  <a:sym typeface="Nunito"/>
                </a:rPr>
                <a:t>Picnic tables</a:t>
              </a:r>
              <a:endParaRPr b="1" sz="1000">
                <a:latin typeface="Nunito"/>
                <a:ea typeface="Nunito"/>
                <a:cs typeface="Nunito"/>
                <a:sym typeface="Nunito"/>
              </a:endParaRPr>
            </a:p>
          </p:txBody>
        </p:sp>
      </p:grpSp>
      <p:grpSp>
        <p:nvGrpSpPr>
          <p:cNvPr id="199" name="Google Shape;199;p23"/>
          <p:cNvGrpSpPr/>
          <p:nvPr/>
        </p:nvGrpSpPr>
        <p:grpSpPr>
          <a:xfrm>
            <a:off x="3441525" y="455449"/>
            <a:ext cx="3232053" cy="1952704"/>
            <a:chOff x="0" y="4327907"/>
            <a:chExt cx="3606799" cy="2137607"/>
          </a:xfrm>
        </p:grpSpPr>
        <p:pic>
          <p:nvPicPr>
            <p:cNvPr id="200" name="Google Shape;200;p23"/>
            <p:cNvPicPr preferRelativeResize="0"/>
            <p:nvPr/>
          </p:nvPicPr>
          <p:blipFill>
            <a:blip r:embed="rId6">
              <a:alphaModFix/>
            </a:blip>
            <a:stretch>
              <a:fillRect/>
            </a:stretch>
          </p:blipFill>
          <p:spPr>
            <a:xfrm>
              <a:off x="0" y="4419075"/>
              <a:ext cx="3606799" cy="2046439"/>
            </a:xfrm>
            <a:prstGeom prst="rect">
              <a:avLst/>
            </a:prstGeom>
            <a:noFill/>
            <a:ln>
              <a:noFill/>
            </a:ln>
            <a:effectLst>
              <a:outerShdw blurRad="57150" rotWithShape="0" algn="bl" dir="5400000" dist="19050">
                <a:srgbClr val="000000">
                  <a:alpha val="50000"/>
                </a:srgbClr>
              </a:outerShdw>
            </a:effectLst>
          </p:spPr>
        </p:pic>
        <p:sp>
          <p:nvSpPr>
            <p:cNvPr id="201" name="Google Shape;201;p23"/>
            <p:cNvSpPr txBox="1"/>
            <p:nvPr/>
          </p:nvSpPr>
          <p:spPr>
            <a:xfrm>
              <a:off x="2551425" y="4327907"/>
              <a:ext cx="990300" cy="381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Nunito"/>
                  <a:ea typeface="Nunito"/>
                  <a:cs typeface="Nunito"/>
                  <a:sym typeface="Nunito"/>
                </a:rPr>
                <a:t>January</a:t>
              </a:r>
              <a:endParaRPr b="1" sz="1400">
                <a:solidFill>
                  <a:schemeClr val="lt1"/>
                </a:solidFill>
                <a:latin typeface="Nunito"/>
                <a:ea typeface="Nunito"/>
                <a:cs typeface="Nunito"/>
                <a:sym typeface="Nunito"/>
              </a:endParaRPr>
            </a:p>
          </p:txBody>
        </p:sp>
      </p:grpSp>
      <p:grpSp>
        <p:nvGrpSpPr>
          <p:cNvPr id="202" name="Google Shape;202;p23"/>
          <p:cNvGrpSpPr/>
          <p:nvPr/>
        </p:nvGrpSpPr>
        <p:grpSpPr>
          <a:xfrm>
            <a:off x="2898101" y="708599"/>
            <a:ext cx="3131773" cy="4175652"/>
            <a:chOff x="2898101" y="708599"/>
            <a:chExt cx="3131773" cy="4175652"/>
          </a:xfrm>
        </p:grpSpPr>
        <p:pic>
          <p:nvPicPr>
            <p:cNvPr id="203" name="Google Shape;203;p23"/>
            <p:cNvPicPr preferRelativeResize="0"/>
            <p:nvPr/>
          </p:nvPicPr>
          <p:blipFill>
            <a:blip r:embed="rId7">
              <a:alphaModFix/>
            </a:blip>
            <a:stretch>
              <a:fillRect/>
            </a:stretch>
          </p:blipFill>
          <p:spPr>
            <a:xfrm>
              <a:off x="2898101" y="708599"/>
              <a:ext cx="3131773" cy="4175652"/>
            </a:xfrm>
            <a:prstGeom prst="rect">
              <a:avLst/>
            </a:prstGeom>
            <a:noFill/>
            <a:ln>
              <a:noFill/>
            </a:ln>
            <a:effectLst>
              <a:outerShdw blurRad="57150" rotWithShape="0" algn="bl" dir="5400000" dist="19050">
                <a:srgbClr val="000000">
                  <a:alpha val="50000"/>
                </a:srgbClr>
              </a:outerShdw>
            </a:effectLst>
          </p:spPr>
        </p:pic>
        <p:sp>
          <p:nvSpPr>
            <p:cNvPr id="204" name="Google Shape;204;p23"/>
            <p:cNvSpPr txBox="1"/>
            <p:nvPr/>
          </p:nvSpPr>
          <p:spPr>
            <a:xfrm>
              <a:off x="3590701" y="812700"/>
              <a:ext cx="1657800" cy="349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Nunito"/>
                  <a:ea typeface="Nunito"/>
                  <a:cs typeface="Nunito"/>
                  <a:sym typeface="Nunito"/>
                </a:rPr>
                <a:t>Peak Dandelion</a:t>
              </a:r>
              <a:endParaRPr b="1" sz="1400">
                <a:solidFill>
                  <a:schemeClr val="lt1"/>
                </a:solidFill>
                <a:latin typeface="Nunito"/>
                <a:ea typeface="Nunito"/>
                <a:cs typeface="Nunito"/>
                <a:sym typeface="Nuni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