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5ba1f76e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5ba1f76e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2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86"/>
              <a:buChar char="-"/>
            </a:pPr>
            <a:r>
              <a:rPr lang="en" sz="2585">
                <a:solidFill>
                  <a:srgbClr val="595959"/>
                </a:solidFill>
              </a:rPr>
              <a:t>What’s the return period of a storm like this in winter?</a:t>
            </a:r>
            <a:endParaRPr sz="2585">
              <a:solidFill>
                <a:srgbClr val="59595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2585">
                <a:solidFill>
                  <a:srgbClr val="595959"/>
                </a:solidFill>
              </a:rPr>
              <a:t>How does the valley orientation play a role?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5ba1f76e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5ba1f76e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2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86"/>
              <a:buChar char="-"/>
            </a:pPr>
            <a:r>
              <a:rPr lang="en" sz="2585">
                <a:solidFill>
                  <a:srgbClr val="595959"/>
                </a:solidFill>
              </a:rPr>
              <a:t>What’s the return period of a storm like this in winter?</a:t>
            </a:r>
            <a:endParaRPr sz="2585">
              <a:solidFill>
                <a:srgbClr val="59595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2585">
                <a:solidFill>
                  <a:srgbClr val="595959"/>
                </a:solidFill>
              </a:rPr>
              <a:t>How does the valley orientation play a role?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5ba1f76e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5ba1f76e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pattern repeatable? Do we see this same pattern in other years? Do we see these large snow dunes form during years will storms of this character?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can help us 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SOS/SAIL/SPLASH measurements throughout the valley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Model Reanalysis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Longer-term observations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Soundings 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To provide us an understanding of the upper air conditions around the region  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Doppler lidar/radar scans over the valley 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Upper-level winds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Indication of wind speed to compare to lower levels, 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investigate turbulence generation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ASO, WRF model runs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200">
                <a:solidFill>
                  <a:srgbClr val="1B1B1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SnowModel is a spatially distributed snow-evolution modeling system designed for application in landscapes, climates, and conditions where snow occurs.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5ba1f76e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5ba1f76e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We want to know characteristics of this event in particular. What data is needed to do that</a:t>
            </a:r>
            <a:br>
              <a:rPr lang="en"/>
            </a:br>
            <a:r>
              <a:rPr lang="en"/>
              <a:t>Less busy plot.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5ba1f76eb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95ba1f76eb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2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86"/>
              <a:buChar char="-"/>
            </a:pPr>
            <a:r>
              <a:rPr lang="en" sz="2585">
                <a:solidFill>
                  <a:srgbClr val="595959"/>
                </a:solidFill>
              </a:rPr>
              <a:t>What’s the return period of a storm like this in winter?</a:t>
            </a:r>
            <a:endParaRPr sz="2585">
              <a:solidFill>
                <a:srgbClr val="595959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2585">
                <a:solidFill>
                  <a:srgbClr val="595959"/>
                </a:solidFill>
              </a:rPr>
              <a:t>How does the valley orientation play a role?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431c2cc8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431c2cc8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431c2cc8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431c2cc8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Char char="●"/>
            </a:pPr>
            <a:r>
              <a:rPr lang="en" sz="1700">
                <a:solidFill>
                  <a:srgbClr val="595959"/>
                </a:solidFill>
              </a:rPr>
              <a:t>Emphasis focal points to resolve sublimation and cue into why totals may change in time and space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431c2cc8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431c2cc8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We want to know characteristics of this event in particular. What data is needed to do that</a:t>
            </a:r>
            <a:br>
              <a:rPr lang="en"/>
            </a:br>
            <a:r>
              <a:rPr lang="en"/>
              <a:t>Less busy plot.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431c2cc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431c2cc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We want to know characteristics of this event in particular. What data is needed to do that</a:t>
            </a:r>
            <a:br>
              <a:rPr lang="en"/>
            </a:br>
            <a:r>
              <a:rPr lang="en"/>
              <a:t>Less busy plot.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5ba1f76e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5ba1f76e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We want to know characteristics of this event in particular. What data is needed to do that</a:t>
            </a:r>
            <a:br>
              <a:rPr lang="en"/>
            </a:br>
            <a:r>
              <a:rPr lang="en"/>
              <a:t>Less busy plot.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5ba1f76eb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5ba1f76eb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We want to know characteristics of this event in particular. What data is needed to do that</a:t>
            </a:r>
            <a:br>
              <a:rPr lang="en"/>
            </a:br>
            <a:r>
              <a:rPr lang="en"/>
              <a:t>Less busy plot.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eee03c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eee03c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this would drive sublimation: greater turbulence measured under these conditions, drier air, large gradient between a suspended snowflake and the dry air around it.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3eee03cf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3eee03cf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5ba1f76e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5ba1f76e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3eee03cf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3eee03cf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pattern repeatable? Do we see this same pattern in other years? Do we see these large snow dunes form during years will storms of this character?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can help us here?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ASO, WRF model runs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895" l="0" r="0" t="19102"/>
          <a:stretch/>
        </p:blipFill>
        <p:spPr>
          <a:xfrm>
            <a:off x="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75" y="363100"/>
            <a:ext cx="9144000" cy="870900"/>
          </a:xfrm>
          <a:prstGeom prst="rect">
            <a:avLst/>
          </a:prstGeom>
          <a:solidFill>
            <a:srgbClr val="1B1B1B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22">
                <a:solidFill>
                  <a:schemeClr val="lt1"/>
                </a:solidFill>
              </a:rPr>
              <a:t>Sublimation Here, There, and Everywhere? </a:t>
            </a:r>
            <a:endParaRPr sz="2622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Scaling up sublimation under different synoptic situations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-167175" y="4063750"/>
            <a:ext cx="9144000" cy="1163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Daniel (Danny) Hogan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SPLASH/SAIL/SOS (S</a:t>
            </a:r>
            <a:r>
              <a:rPr b="1" baseline="30000" lang="en" sz="1600">
                <a:solidFill>
                  <a:srgbClr val="FFFFFF"/>
                </a:solidFill>
              </a:rPr>
              <a:t>3</a:t>
            </a:r>
            <a:r>
              <a:rPr b="1" lang="en" sz="1600">
                <a:solidFill>
                  <a:srgbClr val="FFFFFF"/>
                </a:solidFill>
              </a:rPr>
              <a:t>) Combined Workshop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Boulder, CO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Friday, 3 November 2023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0200" y="363100"/>
            <a:ext cx="653806" cy="8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" y="443678"/>
            <a:ext cx="1051975" cy="7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11700" y="110475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85">
                <a:solidFill>
                  <a:schemeClr val="dk2"/>
                </a:solidFill>
              </a:rPr>
              <a:t>Big sublimation events occur during </a:t>
            </a:r>
            <a:r>
              <a:rPr b="1" lang="en" sz="2585" u="sng">
                <a:solidFill>
                  <a:schemeClr val="dk2"/>
                </a:solidFill>
              </a:rPr>
              <a:t>strong wind events</a:t>
            </a:r>
            <a:r>
              <a:rPr b="1" lang="en" sz="2585">
                <a:solidFill>
                  <a:schemeClr val="dk2"/>
                </a:solidFill>
              </a:rPr>
              <a:t> driven by synoptic-scale systems </a:t>
            </a:r>
            <a:endParaRPr b="1"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144425" y="1110625"/>
            <a:ext cx="809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 u="sng">
                <a:solidFill>
                  <a:schemeClr val="dk1"/>
                </a:solidFill>
              </a:rPr>
              <a:t>Focus on strong wind events over the East River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Preliminary Research Questions/Goals: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are the characteristics of these large-scale wind events that impact the East River Valley?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is the return period?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we identify impacts on the snowpack from events like this in other years?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311700" y="110475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85">
                <a:solidFill>
                  <a:schemeClr val="dk2"/>
                </a:solidFill>
              </a:rPr>
              <a:t>Big sublimation events occur during </a:t>
            </a:r>
            <a:r>
              <a:rPr b="1" lang="en" sz="2585" u="sng">
                <a:solidFill>
                  <a:schemeClr val="dk2"/>
                </a:solidFill>
              </a:rPr>
              <a:t>strong wind events</a:t>
            </a:r>
            <a:r>
              <a:rPr b="1" lang="en" sz="2585">
                <a:solidFill>
                  <a:schemeClr val="dk2"/>
                </a:solidFill>
              </a:rPr>
              <a:t> driven by synoptic-scale systems </a:t>
            </a:r>
            <a:endParaRPr b="1"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144425" y="1110625"/>
            <a:ext cx="809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 u="sng">
                <a:solidFill>
                  <a:schemeClr val="dk1"/>
                </a:solidFill>
              </a:rPr>
              <a:t>Focus on strong wind events over the East River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Preliminary Research Questions/Goals: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are the characteristics of these large-scale wind events that impact the East River Valley?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is the return period?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we identify impacts on the snowpack from events like this in other years?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72" name="Google Shape;172;p23"/>
          <p:cNvSpPr txBox="1"/>
          <p:nvPr>
            <p:ph idx="4294967295" type="subTitle"/>
          </p:nvPr>
        </p:nvSpPr>
        <p:spPr>
          <a:xfrm>
            <a:off x="-67225" y="3558950"/>
            <a:ext cx="8520600" cy="17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3">
                <a:solidFill>
                  <a:schemeClr val="dk1"/>
                </a:solidFill>
              </a:rPr>
              <a:t>How to get there?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Begin by investigating this event and others like it within the East River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214125" y="82625"/>
            <a:ext cx="85206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1. </a:t>
            </a:r>
            <a:r>
              <a:rPr b="1" lang="en" sz="2000" u="sng"/>
              <a:t>F</a:t>
            </a:r>
            <a:r>
              <a:rPr b="1" lang="en" sz="2000" u="sng"/>
              <a:t>ocus on strong wind events over the East River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Data streams considered so far:</a:t>
            </a:r>
            <a:endParaRPr sz="2000"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11700" y="1152475"/>
            <a:ext cx="56061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Storm Characteristics: What are the signals for events like this?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SOS/SAIL/SPLASH measurements throughout the valley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Vertical wind profiles from doppler lidar/radar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Reanalysis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Longer-term observations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Soundings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Repeat patterns: </a:t>
            </a:r>
            <a:r>
              <a:rPr lang="en" sz="1767">
                <a:solidFill>
                  <a:schemeClr val="dk1"/>
                </a:solidFill>
              </a:rPr>
              <a:t>Do we see similar redistribution patterns in other years with large wind events?</a:t>
            </a:r>
            <a:endParaRPr b="1" sz="2467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High-resolution SnowModel output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2016, 2018, 2019, 2022, 2023 ASO flights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600" y="1861375"/>
            <a:ext cx="3284400" cy="159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447" y="3456400"/>
            <a:ext cx="1553178" cy="159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7251225" y="1609675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from Eli Schwat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subTitle"/>
          </p:nvPr>
        </p:nvSpPr>
        <p:spPr>
          <a:xfrm>
            <a:off x="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292550" y="796200"/>
            <a:ext cx="407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Nearly 10% of the seasonal sublimation measured at Kettle Ponds by SOS occurred during a single wind event.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" name="Google Shape;188;p25"/>
          <p:cNvCxnSpPr>
            <a:stCxn id="187" idx="3"/>
          </p:cNvCxnSpPr>
          <p:nvPr/>
        </p:nvCxnSpPr>
        <p:spPr>
          <a:xfrm flipH="1" rot="10800000">
            <a:off x="4368050" y="685050"/>
            <a:ext cx="1123200" cy="6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5"/>
          <p:cNvCxnSpPr>
            <a:stCxn id="187" idx="3"/>
          </p:cNvCxnSpPr>
          <p:nvPr/>
        </p:nvCxnSpPr>
        <p:spPr>
          <a:xfrm>
            <a:off x="4368050" y="1319550"/>
            <a:ext cx="1105200" cy="4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5"/>
          <p:cNvSpPr/>
          <p:nvPr/>
        </p:nvSpPr>
        <p:spPr>
          <a:xfrm>
            <a:off x="5491250" y="442075"/>
            <a:ext cx="431400" cy="40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191" name="Google Shape;191;p25"/>
          <p:cNvSpPr/>
          <p:nvPr/>
        </p:nvSpPr>
        <p:spPr>
          <a:xfrm>
            <a:off x="5491250" y="1616563"/>
            <a:ext cx="431400" cy="40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192" name="Google Shape;192;p25"/>
          <p:cNvSpPr txBox="1"/>
          <p:nvPr/>
        </p:nvSpPr>
        <p:spPr>
          <a:xfrm>
            <a:off x="5998200" y="344750"/>
            <a:ext cx="314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events like this occur? What’s the return period?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6075350" y="1567900"/>
            <a:ext cx="295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the scale of the impacts at the surface?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5401550" y="104275"/>
            <a:ext cx="673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Time</a:t>
            </a:r>
            <a:endParaRPr b="1"/>
          </a:p>
        </p:txBody>
      </p:sp>
      <p:sp>
        <p:nvSpPr>
          <p:cNvPr id="195" name="Google Shape;195;p25"/>
          <p:cNvSpPr txBox="1"/>
          <p:nvPr/>
        </p:nvSpPr>
        <p:spPr>
          <a:xfrm>
            <a:off x="5401550" y="1230100"/>
            <a:ext cx="7674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Space</a:t>
            </a:r>
            <a:endParaRPr b="1"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00" y="2523401"/>
            <a:ext cx="7810602" cy="24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/>
          <p:nvPr/>
        </p:nvSpPr>
        <p:spPr>
          <a:xfrm>
            <a:off x="1842900" y="2785200"/>
            <a:ext cx="719400" cy="174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1690350" y="1983050"/>
            <a:ext cx="10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 21-22</a:t>
            </a:r>
            <a:endParaRPr/>
          </a:p>
        </p:txBody>
      </p:sp>
      <p:cxnSp>
        <p:nvCxnSpPr>
          <p:cNvPr id="199" name="Google Shape;199;p25"/>
          <p:cNvCxnSpPr/>
          <p:nvPr/>
        </p:nvCxnSpPr>
        <p:spPr>
          <a:xfrm>
            <a:off x="2190000" y="2299500"/>
            <a:ext cx="12600" cy="48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0" name="Google Shape;200;p25"/>
          <p:cNvSpPr txBox="1"/>
          <p:nvPr/>
        </p:nvSpPr>
        <p:spPr>
          <a:xfrm>
            <a:off x="4572000" y="4891800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from Eli Schwat, GIF created from SOS image archive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311700" y="110475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85">
                <a:solidFill>
                  <a:schemeClr val="dk2"/>
                </a:solidFill>
              </a:rPr>
              <a:t>Big sublimation events occur during </a:t>
            </a:r>
            <a:r>
              <a:rPr b="1" lang="en" sz="2585" u="sng">
                <a:solidFill>
                  <a:schemeClr val="dk2"/>
                </a:solidFill>
              </a:rPr>
              <a:t>strong wind events</a:t>
            </a:r>
            <a:r>
              <a:rPr b="1" lang="en" sz="2585">
                <a:solidFill>
                  <a:schemeClr val="dk2"/>
                </a:solidFill>
              </a:rPr>
              <a:t> driven by synoptic-scale systems </a:t>
            </a:r>
            <a:endParaRPr b="1"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77300" y="1178475"/>
            <a:ext cx="8917200" cy="38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Focus on strong wind events over the East River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" sz="2000" u="sng">
                <a:solidFill>
                  <a:schemeClr val="dk1"/>
                </a:solidFill>
              </a:rPr>
              <a:t>Expand to inspect impacts to surrounding regions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Preliminary Research Questions/Goals: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we use the signals tested in the East River to resolve the impact these high wind events have on snow elsewhere in CO?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 extreme winter-time wind events have similar storm characteristics in CO mountainous terrain?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 these storm characteristics help us identify years when more (or less) sublimation would be expected in the region?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311700" y="1152475"/>
            <a:ext cx="4989000" cy="3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Storm characterization &amp; Historical Analysis</a:t>
            </a:r>
            <a:endParaRPr b="1" sz="20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Regional wind observations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Reanalysis data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Snow characterization</a:t>
            </a:r>
            <a:endParaRPr b="1" sz="20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Snow surface characteristics from snow pits around the region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ASO flights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SnowModel output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625" y="1409025"/>
            <a:ext cx="3343401" cy="2825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>
            <p:ph type="title"/>
          </p:nvPr>
        </p:nvSpPr>
        <p:spPr>
          <a:xfrm>
            <a:off x="214125" y="82625"/>
            <a:ext cx="85206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/>
              <a:t>2. </a:t>
            </a:r>
            <a:r>
              <a:rPr b="1" lang="en" sz="2000" u="sng"/>
              <a:t>Expand to inspect impacts to surrounding regions </a:t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Data streams considered so far: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60800" y="13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Goals</a:t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157150" y="863550"/>
            <a:ext cx="465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the characteristics of large-scale wind events that drive sublimation throughout the headwaters of the Colorado. </a:t>
            </a:r>
            <a:endParaRPr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Better understand the impacts these events have on the snowpack throughout the region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Better resolve when, where, and why we may see more or less sublimation during a given year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i.e. what is the “perfect storm” for sublimation?</a:t>
            </a:r>
            <a:endParaRPr sz="1700"/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29324" r="8202" t="0"/>
          <a:stretch/>
        </p:blipFill>
        <p:spPr>
          <a:xfrm>
            <a:off x="4924300" y="0"/>
            <a:ext cx="4284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type="title"/>
          </p:nvPr>
        </p:nvSpPr>
        <p:spPr>
          <a:xfrm>
            <a:off x="157150" y="4432425"/>
            <a:ext cx="85206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Feel free to r</a:t>
            </a:r>
            <a:r>
              <a:rPr lang="en" sz="1820"/>
              <a:t>each out for collaboration!</a:t>
            </a:r>
            <a:endParaRPr sz="1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dlhogan@uw.edu</a:t>
            </a:r>
            <a:endParaRPr sz="18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00" y="2523401"/>
            <a:ext cx="7810602" cy="24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</a:t>
            </a:r>
            <a:r>
              <a:rPr lang="en"/>
              <a:t>Motivation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92550" y="796200"/>
            <a:ext cx="407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Nearly 10% of the seasonal sublimation measured at Kettle Ponds by SOS occurred during a single wind event.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9021"/>
            <a:ext cx="3708650" cy="20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572000" y="4891800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from Eli Schwat, GIF created from SOS image archive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00" y="2523401"/>
            <a:ext cx="7810602" cy="24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Motivation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842900" y="2785200"/>
            <a:ext cx="719400" cy="174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" name="Google Shape;75;p15"/>
          <p:cNvCxnSpPr>
            <a:endCxn id="74" idx="0"/>
          </p:cNvCxnSpPr>
          <p:nvPr/>
        </p:nvCxnSpPr>
        <p:spPr>
          <a:xfrm>
            <a:off x="2190000" y="2299500"/>
            <a:ext cx="12600" cy="48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6" name="Google Shape;76;p15"/>
          <p:cNvSpPr txBox="1"/>
          <p:nvPr/>
        </p:nvSpPr>
        <p:spPr>
          <a:xfrm>
            <a:off x="4572000" y="4891800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from Eli Schwat, GIF created from SOS image archive</a:t>
            </a:r>
            <a:endParaRPr sz="12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9021"/>
            <a:ext cx="3708650" cy="20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690350" y="1983050"/>
            <a:ext cx="10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 21-22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92550" y="796200"/>
            <a:ext cx="4075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Nearly 10% of the seasonal sublimation measured at Kettle Ponds by SOS occurred during a single wind event.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</a:t>
            </a:r>
            <a:r>
              <a:rPr lang="en"/>
              <a:t>Motivation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292550" y="796200"/>
            <a:ext cx="407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Nearly 10% of the seasonal sublimation measured at Kettle Ponds by SOS occurred during a single wind event.</a:t>
            </a:r>
            <a:endParaRPr/>
          </a:p>
        </p:txBody>
      </p:sp>
      <p:cxnSp>
        <p:nvCxnSpPr>
          <p:cNvPr id="86" name="Google Shape;86;p16"/>
          <p:cNvCxnSpPr>
            <a:stCxn id="85" idx="3"/>
          </p:cNvCxnSpPr>
          <p:nvPr/>
        </p:nvCxnSpPr>
        <p:spPr>
          <a:xfrm flipH="1" rot="10800000">
            <a:off x="4368050" y="577350"/>
            <a:ext cx="1123200" cy="6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/>
          <p:nvPr/>
        </p:nvSpPr>
        <p:spPr>
          <a:xfrm>
            <a:off x="5491250" y="442075"/>
            <a:ext cx="431400" cy="40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88" name="Google Shape;88;p16"/>
          <p:cNvSpPr txBox="1"/>
          <p:nvPr/>
        </p:nvSpPr>
        <p:spPr>
          <a:xfrm>
            <a:off x="5998200" y="344750"/>
            <a:ext cx="314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often do events like this occur here?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401550" y="104275"/>
            <a:ext cx="673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Time</a:t>
            </a:r>
            <a:endParaRPr b="1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00" y="2523401"/>
            <a:ext cx="7810602" cy="24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1842900" y="2785200"/>
            <a:ext cx="719400" cy="174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690350" y="1983050"/>
            <a:ext cx="10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 21-22</a:t>
            </a:r>
            <a:endParaRPr/>
          </a:p>
        </p:txBody>
      </p:sp>
      <p:cxnSp>
        <p:nvCxnSpPr>
          <p:cNvPr id="93" name="Google Shape;93;p16"/>
          <p:cNvCxnSpPr/>
          <p:nvPr/>
        </p:nvCxnSpPr>
        <p:spPr>
          <a:xfrm>
            <a:off x="2190000" y="2299500"/>
            <a:ext cx="12600" cy="48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4" name="Google Shape;94;p16"/>
          <p:cNvSpPr txBox="1"/>
          <p:nvPr/>
        </p:nvSpPr>
        <p:spPr>
          <a:xfrm>
            <a:off x="4572000" y="4891800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from Eli Schwat, GIF created from SOS image archive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</a:t>
            </a:r>
            <a:r>
              <a:rPr lang="en"/>
              <a:t>Motivation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292550" y="796200"/>
            <a:ext cx="407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Nearly 10% of the seasonal sublimation measured at Kettle Ponds by SOS occurred during a single wind event.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7"/>
          <p:cNvCxnSpPr>
            <a:stCxn id="100" idx="3"/>
          </p:cNvCxnSpPr>
          <p:nvPr/>
        </p:nvCxnSpPr>
        <p:spPr>
          <a:xfrm flipH="1" rot="10800000">
            <a:off x="4368050" y="685050"/>
            <a:ext cx="1123200" cy="6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>
            <a:stCxn id="100" idx="3"/>
          </p:cNvCxnSpPr>
          <p:nvPr/>
        </p:nvCxnSpPr>
        <p:spPr>
          <a:xfrm>
            <a:off x="4368050" y="1319550"/>
            <a:ext cx="1105200" cy="4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7"/>
          <p:cNvSpPr/>
          <p:nvPr/>
        </p:nvSpPr>
        <p:spPr>
          <a:xfrm>
            <a:off x="5491250" y="442075"/>
            <a:ext cx="431400" cy="40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endParaRPr b="1"/>
          </a:p>
        </p:txBody>
      </p:sp>
      <p:sp>
        <p:nvSpPr>
          <p:cNvPr id="104" name="Google Shape;104;p17"/>
          <p:cNvSpPr/>
          <p:nvPr/>
        </p:nvSpPr>
        <p:spPr>
          <a:xfrm>
            <a:off x="5491250" y="1616563"/>
            <a:ext cx="431400" cy="40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</a:t>
            </a:r>
            <a:endParaRPr b="1"/>
          </a:p>
        </p:txBody>
      </p:sp>
      <p:sp>
        <p:nvSpPr>
          <p:cNvPr id="105" name="Google Shape;105;p17"/>
          <p:cNvSpPr txBox="1"/>
          <p:nvPr/>
        </p:nvSpPr>
        <p:spPr>
          <a:xfrm>
            <a:off x="5998200" y="344750"/>
            <a:ext cx="314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events like this occur 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6075350" y="1567900"/>
            <a:ext cx="295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do these events play out in other regions</a:t>
            </a:r>
            <a:r>
              <a:rPr b="1" lang="en"/>
              <a:t>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5401550" y="104275"/>
            <a:ext cx="673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Time</a:t>
            </a:r>
            <a:endParaRPr b="1"/>
          </a:p>
        </p:txBody>
      </p:sp>
      <p:sp>
        <p:nvSpPr>
          <p:cNvPr id="108" name="Google Shape;108;p17"/>
          <p:cNvSpPr txBox="1"/>
          <p:nvPr/>
        </p:nvSpPr>
        <p:spPr>
          <a:xfrm>
            <a:off x="5401550" y="1230100"/>
            <a:ext cx="7674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Space</a:t>
            </a:r>
            <a:endParaRPr b="1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00" y="2523401"/>
            <a:ext cx="7810602" cy="24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1842900" y="2785200"/>
            <a:ext cx="719400" cy="174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1690350" y="1983050"/>
            <a:ext cx="10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 21-22</a:t>
            </a:r>
            <a:endParaRPr/>
          </a:p>
        </p:txBody>
      </p:sp>
      <p:cxnSp>
        <p:nvCxnSpPr>
          <p:cNvPr id="112" name="Google Shape;112;p17"/>
          <p:cNvCxnSpPr/>
          <p:nvPr/>
        </p:nvCxnSpPr>
        <p:spPr>
          <a:xfrm>
            <a:off x="2190000" y="2299500"/>
            <a:ext cx="12600" cy="48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3" name="Google Shape;113;p17"/>
          <p:cNvSpPr txBox="1"/>
          <p:nvPr/>
        </p:nvSpPr>
        <p:spPr>
          <a:xfrm>
            <a:off x="4572000" y="4891800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from Eli Schwat, GIF created from SOS image archive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closer look at this December 21-22 wind event…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10833" l="0" r="0" t="0"/>
          <a:stretch/>
        </p:blipFill>
        <p:spPr>
          <a:xfrm>
            <a:off x="4729700" y="746675"/>
            <a:ext cx="3305826" cy="19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10952" l="0" r="0" t="0"/>
          <a:stretch/>
        </p:blipFill>
        <p:spPr>
          <a:xfrm>
            <a:off x="0" y="2969250"/>
            <a:ext cx="3310125" cy="19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10952" l="0" r="0" t="0"/>
          <a:stretch/>
        </p:blipFill>
        <p:spPr>
          <a:xfrm>
            <a:off x="0" y="739198"/>
            <a:ext cx="3310125" cy="19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1469275" y="1110600"/>
            <a:ext cx="991800" cy="991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 flipH="1" rot="10800000">
            <a:off x="2208225" y="1402300"/>
            <a:ext cx="1147200" cy="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8"/>
          <p:cNvSpPr txBox="1"/>
          <p:nvPr/>
        </p:nvSpPr>
        <p:spPr>
          <a:xfrm>
            <a:off x="3386763" y="1083150"/>
            <a:ext cx="131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 winds before and after front arrival</a:t>
            </a:r>
            <a:endParaRPr b="1"/>
          </a:p>
        </p:txBody>
      </p:sp>
      <p:sp>
        <p:nvSpPr>
          <p:cNvPr id="126" name="Google Shape;126;p18"/>
          <p:cNvSpPr txBox="1"/>
          <p:nvPr/>
        </p:nvSpPr>
        <p:spPr>
          <a:xfrm>
            <a:off x="3260400" y="3536100"/>
            <a:ext cx="131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Front arrival timing on 2022/12/22</a:t>
            </a:r>
            <a:endParaRPr b="1"/>
          </a:p>
        </p:txBody>
      </p:sp>
      <p:sp>
        <p:nvSpPr>
          <p:cNvPr id="127" name="Google Shape;127;p18"/>
          <p:cNvSpPr txBox="1"/>
          <p:nvPr/>
        </p:nvSpPr>
        <p:spPr>
          <a:xfrm>
            <a:off x="8035525" y="1360200"/>
            <a:ext cx="114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Drier air fills in behind front</a:t>
            </a:r>
            <a:endParaRPr b="1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6">
            <a:alphaModFix/>
          </a:blip>
          <a:srcRect b="10329" l="0" r="0" t="0"/>
          <a:stretch/>
        </p:blipFill>
        <p:spPr>
          <a:xfrm>
            <a:off x="4727550" y="2958713"/>
            <a:ext cx="3310128" cy="198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 flipH="1">
            <a:off x="1899663" y="739198"/>
            <a:ext cx="6300" cy="386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8"/>
          <p:cNvSpPr txBox="1"/>
          <p:nvPr/>
        </p:nvSpPr>
        <p:spPr>
          <a:xfrm>
            <a:off x="8035525" y="3536100"/>
            <a:ext cx="114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Season high blowing snow flux</a:t>
            </a:r>
            <a:endParaRPr b="1"/>
          </a:p>
        </p:txBody>
      </p:sp>
      <p:cxnSp>
        <p:nvCxnSpPr>
          <p:cNvPr id="131" name="Google Shape;131;p18"/>
          <p:cNvCxnSpPr/>
          <p:nvPr/>
        </p:nvCxnSpPr>
        <p:spPr>
          <a:xfrm flipH="1">
            <a:off x="6665863" y="739198"/>
            <a:ext cx="6300" cy="386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203875" y="11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going on generally across CONUS?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75" y="1682763"/>
            <a:ext cx="4540426" cy="30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203875" y="1067175"/>
            <a:ext cx="445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colder air descending from the NW and interior Canada (ECMWF control run on 12/21/22)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75" y="1889275"/>
            <a:ext cx="3900125" cy="28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575975" y="1268638"/>
            <a:ext cx="30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jet aloft (250 mb) ~70 m/s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ECMWF control run 12/21/22)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18791" r="0" t="0"/>
          <a:stretch/>
        </p:blipFill>
        <p:spPr>
          <a:xfrm>
            <a:off x="172325" y="1429100"/>
            <a:ext cx="4990025" cy="37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13569" t="0"/>
          <a:stretch/>
        </p:blipFill>
        <p:spPr>
          <a:xfrm>
            <a:off x="5071350" y="1429100"/>
            <a:ext cx="3919326" cy="36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>
            <p:ph type="title"/>
          </p:nvPr>
        </p:nvSpPr>
        <p:spPr>
          <a:xfrm>
            <a:off x="203875" y="11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going on at the upper levels?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5071350" y="1136875"/>
            <a:ext cx="44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NWS observation at Grand Junction (~150 km W)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369825" y="1238000"/>
            <a:ext cx="44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Gothic vertical sounding from 12/22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59369" r="0" t="48901"/>
          <a:stretch/>
        </p:blipFill>
        <p:spPr>
          <a:xfrm>
            <a:off x="226825" y="1310750"/>
            <a:ext cx="4251425" cy="3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000" y="2053632"/>
            <a:ext cx="4333000" cy="2437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 rot="1756958">
            <a:off x="917942" y="1688849"/>
            <a:ext cx="1046986" cy="264439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 rot="5008708">
            <a:off x="7674037" y="2654408"/>
            <a:ext cx="565258" cy="188186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snow dune formed from this Dec 21-22 event and persisted for the remainder of the season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4572000" y="4891800"/>
            <a:ext cx="5109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Figures included in SOS BAMS </a:t>
            </a:r>
            <a:r>
              <a:rPr lang="en" sz="1200"/>
              <a:t>submission</a:t>
            </a:r>
            <a:r>
              <a:rPr lang="en" sz="1200"/>
              <a:t>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